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2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890" y="-3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4F9BB-32A1-4B66-A2EA-78CB9A1DD476}" type="datetimeFigureOut">
              <a:rPr lang="en-ZA" smtClean="0"/>
              <a:t>2014/07/30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DAEB-24C4-4DEC-9A59-A742D9A14B6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85189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4F9BB-32A1-4B66-A2EA-78CB9A1DD476}" type="datetimeFigureOut">
              <a:rPr lang="en-ZA" smtClean="0"/>
              <a:t>2014/07/30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DAEB-24C4-4DEC-9A59-A742D9A14B6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34548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4F9BB-32A1-4B66-A2EA-78CB9A1DD476}" type="datetimeFigureOut">
              <a:rPr lang="en-ZA" smtClean="0"/>
              <a:t>2014/07/30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DAEB-24C4-4DEC-9A59-A742D9A14B6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33312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4F9BB-32A1-4B66-A2EA-78CB9A1DD476}" type="datetimeFigureOut">
              <a:rPr lang="en-ZA" smtClean="0"/>
              <a:t>2014/07/30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DAEB-24C4-4DEC-9A59-A742D9A14B6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21915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4F9BB-32A1-4B66-A2EA-78CB9A1DD476}" type="datetimeFigureOut">
              <a:rPr lang="en-ZA" smtClean="0"/>
              <a:t>2014/07/30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DAEB-24C4-4DEC-9A59-A742D9A14B6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61769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4F9BB-32A1-4B66-A2EA-78CB9A1DD476}" type="datetimeFigureOut">
              <a:rPr lang="en-ZA" smtClean="0"/>
              <a:t>2014/07/30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DAEB-24C4-4DEC-9A59-A742D9A14B6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32384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4F9BB-32A1-4B66-A2EA-78CB9A1DD476}" type="datetimeFigureOut">
              <a:rPr lang="en-ZA" smtClean="0"/>
              <a:t>2014/07/30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DAEB-24C4-4DEC-9A59-A742D9A14B6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67125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4F9BB-32A1-4B66-A2EA-78CB9A1DD476}" type="datetimeFigureOut">
              <a:rPr lang="en-ZA" smtClean="0"/>
              <a:t>2014/07/30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DAEB-24C4-4DEC-9A59-A742D9A14B6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28974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4F9BB-32A1-4B66-A2EA-78CB9A1DD476}" type="datetimeFigureOut">
              <a:rPr lang="en-ZA" smtClean="0"/>
              <a:t>2014/07/30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DAEB-24C4-4DEC-9A59-A742D9A14B6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7448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4F9BB-32A1-4B66-A2EA-78CB9A1DD476}" type="datetimeFigureOut">
              <a:rPr lang="en-ZA" smtClean="0"/>
              <a:t>2014/07/30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DAEB-24C4-4DEC-9A59-A742D9A14B6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21782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4F9BB-32A1-4B66-A2EA-78CB9A1DD476}" type="datetimeFigureOut">
              <a:rPr lang="en-ZA" smtClean="0"/>
              <a:t>2014/07/30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DAEB-24C4-4DEC-9A59-A742D9A14B6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31820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4F9BB-32A1-4B66-A2EA-78CB9A1DD476}" type="datetimeFigureOut">
              <a:rPr lang="en-ZA" smtClean="0"/>
              <a:t>2014/07/30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E4DAEB-24C4-4DEC-9A59-A742D9A14B6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2055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hyperlink" Target="http://www.pafa.org.za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" y="3187701"/>
            <a:ext cx="2019594" cy="3630600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751" y="3175881"/>
            <a:ext cx="2214250" cy="15684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97081" y="1628800"/>
            <a:ext cx="561044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4400" b="1" dirty="0" smtClean="0"/>
              <a:t>PAO Strategy Approach</a:t>
            </a:r>
            <a:endParaRPr lang="en-ZA" sz="4400" b="1" dirty="0"/>
          </a:p>
        </p:txBody>
      </p:sp>
      <p:pic>
        <p:nvPicPr>
          <p:cNvPr id="7" name="Picture 6" descr="default-logo">
            <a:hlinkClick r:id="rId4"/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156"/>
          <a:stretch/>
        </p:blipFill>
        <p:spPr bwMode="auto">
          <a:xfrm>
            <a:off x="6876256" y="5661248"/>
            <a:ext cx="1828800" cy="552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https://mail.google.com/mail/u/0/?ui=2&amp;ik=b9e127cdb7&amp;view=att&amp;th=146a89a4c5128b34&amp;attid=0.1&amp;disp=emb&amp;zw&amp;atsh=1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5661248"/>
            <a:ext cx="2457450" cy="5962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41876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8-Point Star 3"/>
          <p:cNvSpPr/>
          <p:nvPr/>
        </p:nvSpPr>
        <p:spPr>
          <a:xfrm>
            <a:off x="107504" y="1153034"/>
            <a:ext cx="360040" cy="360040"/>
          </a:xfrm>
          <a:prstGeom prst="star8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 smtClean="0"/>
              <a:t>1</a:t>
            </a:r>
            <a:endParaRPr lang="en-ZA" sz="1400" b="1" dirty="0"/>
          </a:p>
        </p:txBody>
      </p:sp>
      <p:sp>
        <p:nvSpPr>
          <p:cNvPr id="5" name="8-Point Star 4"/>
          <p:cNvSpPr/>
          <p:nvPr/>
        </p:nvSpPr>
        <p:spPr>
          <a:xfrm>
            <a:off x="107504" y="2165955"/>
            <a:ext cx="360040" cy="360040"/>
          </a:xfrm>
          <a:prstGeom prst="star8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 smtClean="0"/>
              <a:t>2</a:t>
            </a:r>
            <a:endParaRPr lang="en-ZA" sz="1400" b="1" dirty="0"/>
          </a:p>
        </p:txBody>
      </p:sp>
      <p:sp>
        <p:nvSpPr>
          <p:cNvPr id="6" name="Snip Single Corner Rectangle 5"/>
          <p:cNvSpPr/>
          <p:nvPr/>
        </p:nvSpPr>
        <p:spPr>
          <a:xfrm>
            <a:off x="611560" y="1085835"/>
            <a:ext cx="1656184" cy="494439"/>
          </a:xfrm>
          <a:prstGeom prst="snip1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050" dirty="0" smtClean="0"/>
              <a:t>Analysis of existing strategies [3.1 to 3.5]]</a:t>
            </a:r>
            <a:endParaRPr lang="en-ZA" sz="1050" dirty="0"/>
          </a:p>
        </p:txBody>
      </p:sp>
      <p:sp>
        <p:nvSpPr>
          <p:cNvPr id="7" name="Snip Single Corner Rectangle 6"/>
          <p:cNvSpPr/>
          <p:nvPr/>
        </p:nvSpPr>
        <p:spPr>
          <a:xfrm>
            <a:off x="611560" y="1805915"/>
            <a:ext cx="1656184" cy="494439"/>
          </a:xfrm>
          <a:prstGeom prst="snip1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050" dirty="0" smtClean="0"/>
              <a:t>Conduct Focus Interviews [3.6]</a:t>
            </a:r>
            <a:endParaRPr lang="en-ZA" sz="1050" dirty="0"/>
          </a:p>
        </p:txBody>
      </p:sp>
      <p:sp>
        <p:nvSpPr>
          <p:cNvPr id="8" name="Snip Single Corner Rectangle 7"/>
          <p:cNvSpPr/>
          <p:nvPr/>
        </p:nvSpPr>
        <p:spPr>
          <a:xfrm>
            <a:off x="611560" y="2381979"/>
            <a:ext cx="1656184" cy="494439"/>
          </a:xfrm>
          <a:prstGeom prst="snip1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050" dirty="0" smtClean="0"/>
              <a:t>Conduct  Strengths and Weaknesses Survey [3.6.7]</a:t>
            </a:r>
            <a:endParaRPr lang="en-ZA" sz="1050" dirty="0"/>
          </a:p>
        </p:txBody>
      </p:sp>
      <p:sp>
        <p:nvSpPr>
          <p:cNvPr id="9" name="Isosceles Triangle 8"/>
          <p:cNvSpPr/>
          <p:nvPr/>
        </p:nvSpPr>
        <p:spPr>
          <a:xfrm rot="5400000">
            <a:off x="3025939" y="1826283"/>
            <a:ext cx="1848750" cy="360040"/>
          </a:xfrm>
          <a:prstGeom prst="triangl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0" name="Round Diagonal Corner Rectangle 9"/>
          <p:cNvSpPr/>
          <p:nvPr/>
        </p:nvSpPr>
        <p:spPr>
          <a:xfrm rot="5400000">
            <a:off x="1863315" y="1778296"/>
            <a:ext cx="1872208" cy="487286"/>
          </a:xfrm>
          <a:prstGeom prst="round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dirty="0" smtClean="0"/>
              <a:t>Document findings</a:t>
            </a:r>
            <a:endParaRPr lang="en-ZA" sz="1400" dirty="0"/>
          </a:p>
        </p:txBody>
      </p:sp>
      <p:sp>
        <p:nvSpPr>
          <p:cNvPr id="11" name="8-Point Star 10"/>
          <p:cNvSpPr/>
          <p:nvPr/>
        </p:nvSpPr>
        <p:spPr>
          <a:xfrm>
            <a:off x="2608459" y="609399"/>
            <a:ext cx="360040" cy="360040"/>
          </a:xfrm>
          <a:prstGeom prst="star8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/>
              <a:t>3</a:t>
            </a:r>
          </a:p>
        </p:txBody>
      </p:sp>
      <p:sp>
        <p:nvSpPr>
          <p:cNvPr id="12" name="8-Point Star 11"/>
          <p:cNvSpPr/>
          <p:nvPr/>
        </p:nvSpPr>
        <p:spPr>
          <a:xfrm>
            <a:off x="3203848" y="609399"/>
            <a:ext cx="360040" cy="360040"/>
          </a:xfrm>
          <a:prstGeom prst="star8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 smtClean="0"/>
              <a:t>4</a:t>
            </a:r>
            <a:endParaRPr lang="en-ZA" sz="1400" b="1" dirty="0"/>
          </a:p>
        </p:txBody>
      </p:sp>
      <p:sp>
        <p:nvSpPr>
          <p:cNvPr id="13" name="Round Diagonal Corner Rectangle 12"/>
          <p:cNvSpPr/>
          <p:nvPr/>
        </p:nvSpPr>
        <p:spPr>
          <a:xfrm rot="5400000">
            <a:off x="2456149" y="1778296"/>
            <a:ext cx="1872208" cy="487286"/>
          </a:xfrm>
          <a:prstGeom prst="round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dirty="0" smtClean="0"/>
              <a:t>Pre-present findings</a:t>
            </a:r>
            <a:endParaRPr lang="en-ZA" sz="1400" dirty="0"/>
          </a:p>
        </p:txBody>
      </p:sp>
      <p:sp>
        <p:nvSpPr>
          <p:cNvPr id="14" name="8-Point Star 13"/>
          <p:cNvSpPr/>
          <p:nvPr/>
        </p:nvSpPr>
        <p:spPr>
          <a:xfrm>
            <a:off x="4549403" y="581779"/>
            <a:ext cx="360040" cy="360040"/>
          </a:xfrm>
          <a:prstGeom prst="star8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 smtClean="0"/>
              <a:t>5</a:t>
            </a:r>
            <a:endParaRPr lang="en-ZA" sz="1400" b="1" dirty="0"/>
          </a:p>
        </p:txBody>
      </p:sp>
      <p:sp>
        <p:nvSpPr>
          <p:cNvPr id="15" name="Rectangle 14"/>
          <p:cNvSpPr/>
          <p:nvPr/>
        </p:nvSpPr>
        <p:spPr>
          <a:xfrm>
            <a:off x="482434" y="1647473"/>
            <a:ext cx="1929325" cy="138257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7" name="TextBox 16"/>
          <p:cNvSpPr txBox="1"/>
          <p:nvPr/>
        </p:nvSpPr>
        <p:spPr>
          <a:xfrm>
            <a:off x="4088390" y="1013827"/>
            <a:ext cx="130516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100" b="1" dirty="0" smtClean="0">
                <a:solidFill>
                  <a:schemeClr val="tx2"/>
                </a:solidFill>
              </a:rPr>
              <a:t>Conduct Workshop</a:t>
            </a:r>
            <a:endParaRPr lang="en-ZA" sz="1100" b="1" dirty="0">
              <a:solidFill>
                <a:schemeClr val="tx2"/>
              </a:solidFill>
            </a:endParaRPr>
          </a:p>
        </p:txBody>
      </p:sp>
      <p:sp>
        <p:nvSpPr>
          <p:cNvPr id="21" name="Isosceles Triangle 20"/>
          <p:cNvSpPr/>
          <p:nvPr/>
        </p:nvSpPr>
        <p:spPr>
          <a:xfrm rot="5400000">
            <a:off x="4763749" y="1841919"/>
            <a:ext cx="1848750" cy="360040"/>
          </a:xfrm>
          <a:prstGeom prst="triangl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0" name="Cloud 19"/>
          <p:cNvSpPr/>
          <p:nvPr/>
        </p:nvSpPr>
        <p:spPr>
          <a:xfrm>
            <a:off x="5749772" y="411696"/>
            <a:ext cx="1080120" cy="755446"/>
          </a:xfrm>
          <a:prstGeom prst="cloud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600" i="1" dirty="0" smtClean="0">
                <a:solidFill>
                  <a:schemeClr val="tx2"/>
                </a:solidFill>
              </a:rPr>
              <a:t>Common understanding</a:t>
            </a:r>
            <a:endParaRPr lang="en-ZA" sz="600" i="1" dirty="0">
              <a:solidFill>
                <a:schemeClr val="tx2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0219" y="3174067"/>
            <a:ext cx="20938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800" b="1" dirty="0" smtClean="0">
                <a:solidFill>
                  <a:schemeClr val="accent1"/>
                </a:solidFill>
              </a:rPr>
              <a:t>Tools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ZA" sz="800" dirty="0" smtClean="0">
                <a:solidFill>
                  <a:schemeClr val="accent1"/>
                </a:solidFill>
              </a:rPr>
              <a:t>Strategy Approach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ZA" sz="800" dirty="0" smtClean="0">
                <a:solidFill>
                  <a:schemeClr val="accent1"/>
                </a:solidFill>
              </a:rPr>
              <a:t>Strategy Toolkit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ZA" sz="800" dirty="0" smtClean="0">
                <a:solidFill>
                  <a:schemeClr val="accent1"/>
                </a:solidFill>
              </a:rPr>
              <a:t>Focus Interview Questionnaire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ZA" sz="800" dirty="0" smtClean="0">
                <a:solidFill>
                  <a:schemeClr val="accent1"/>
                </a:solidFill>
              </a:rPr>
              <a:t>Strengths and Weaknesses Questionnaire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ZA" sz="800" dirty="0" smtClean="0">
                <a:solidFill>
                  <a:schemeClr val="accent1"/>
                </a:solidFill>
              </a:rPr>
              <a:t>SWOT spreadsheet</a:t>
            </a:r>
            <a:endParaRPr lang="en-ZA" sz="800" dirty="0">
              <a:solidFill>
                <a:schemeClr val="accent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35253" y="3174067"/>
            <a:ext cx="12835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800" b="1" dirty="0" smtClean="0">
                <a:solidFill>
                  <a:schemeClr val="accent1"/>
                </a:solidFill>
              </a:rPr>
              <a:t>Tools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ZA" sz="800" dirty="0" smtClean="0">
                <a:solidFill>
                  <a:schemeClr val="accent1"/>
                </a:solidFill>
              </a:rPr>
              <a:t>Facilitation Toolkit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ZA" sz="800" dirty="0" smtClean="0">
                <a:solidFill>
                  <a:schemeClr val="accent1"/>
                </a:solidFill>
              </a:rPr>
              <a:t>PAO Strategy Workshop toolkit</a:t>
            </a:r>
          </a:p>
          <a:p>
            <a:endParaRPr lang="en-ZA" sz="800" dirty="0">
              <a:solidFill>
                <a:schemeClr val="accent1"/>
              </a:solidFill>
            </a:endParaRPr>
          </a:p>
        </p:txBody>
      </p:sp>
      <p:sp>
        <p:nvSpPr>
          <p:cNvPr id="43" name="8-Point Star 42"/>
          <p:cNvSpPr/>
          <p:nvPr/>
        </p:nvSpPr>
        <p:spPr>
          <a:xfrm>
            <a:off x="7092280" y="905815"/>
            <a:ext cx="360040" cy="360040"/>
          </a:xfrm>
          <a:prstGeom prst="star8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 smtClean="0"/>
              <a:t>1</a:t>
            </a:r>
            <a:endParaRPr lang="en-ZA" sz="1400" b="1" dirty="0"/>
          </a:p>
        </p:txBody>
      </p:sp>
      <p:sp>
        <p:nvSpPr>
          <p:cNvPr id="44" name="8-Point Star 43"/>
          <p:cNvSpPr/>
          <p:nvPr/>
        </p:nvSpPr>
        <p:spPr>
          <a:xfrm>
            <a:off x="7092280" y="1342672"/>
            <a:ext cx="360040" cy="360040"/>
          </a:xfrm>
          <a:prstGeom prst="star8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 smtClean="0"/>
              <a:t>2</a:t>
            </a:r>
            <a:endParaRPr lang="en-ZA" sz="1400" b="1" dirty="0"/>
          </a:p>
        </p:txBody>
      </p:sp>
      <p:sp>
        <p:nvSpPr>
          <p:cNvPr id="45" name="Snip Single Corner Rectangle 44"/>
          <p:cNvSpPr/>
          <p:nvPr/>
        </p:nvSpPr>
        <p:spPr>
          <a:xfrm>
            <a:off x="7525313" y="1340768"/>
            <a:ext cx="1444353" cy="360040"/>
          </a:xfrm>
          <a:prstGeom prst="snip1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900" dirty="0" smtClean="0"/>
              <a:t>Develop  business model [4.4]</a:t>
            </a:r>
            <a:endParaRPr lang="en-ZA" sz="900" dirty="0"/>
          </a:p>
        </p:txBody>
      </p:sp>
      <p:sp>
        <p:nvSpPr>
          <p:cNvPr id="46" name="Snip Single Corner Rectangle 45"/>
          <p:cNvSpPr/>
          <p:nvPr/>
        </p:nvSpPr>
        <p:spPr>
          <a:xfrm>
            <a:off x="7525313" y="908720"/>
            <a:ext cx="1444353" cy="360040"/>
          </a:xfrm>
          <a:prstGeom prst="snip1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900" dirty="0" smtClean="0"/>
              <a:t>Develop vision, mission and values [4.2, 4.3]</a:t>
            </a:r>
            <a:endParaRPr lang="en-ZA" sz="900" dirty="0"/>
          </a:p>
        </p:txBody>
      </p:sp>
      <p:sp>
        <p:nvSpPr>
          <p:cNvPr id="47" name="Snip Single Corner Rectangle 46"/>
          <p:cNvSpPr/>
          <p:nvPr/>
        </p:nvSpPr>
        <p:spPr>
          <a:xfrm>
            <a:off x="7525313" y="1774720"/>
            <a:ext cx="1444353" cy="350423"/>
          </a:xfrm>
          <a:prstGeom prst="snip1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900" dirty="0" smtClean="0"/>
              <a:t>Develop  strategic intents [4.7]</a:t>
            </a:r>
            <a:endParaRPr lang="en-ZA" sz="900" dirty="0"/>
          </a:p>
        </p:txBody>
      </p:sp>
      <p:sp>
        <p:nvSpPr>
          <p:cNvPr id="48" name="8-Point Star 47"/>
          <p:cNvSpPr/>
          <p:nvPr/>
        </p:nvSpPr>
        <p:spPr>
          <a:xfrm>
            <a:off x="7092280" y="1790279"/>
            <a:ext cx="360040" cy="360040"/>
          </a:xfrm>
          <a:prstGeom prst="star8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/>
              <a:t>3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267241" y="3506562"/>
            <a:ext cx="16514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800" b="1" dirty="0" smtClean="0">
                <a:solidFill>
                  <a:schemeClr val="accent1"/>
                </a:solidFill>
              </a:rPr>
              <a:t>Tools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ZA" sz="800" dirty="0">
                <a:solidFill>
                  <a:schemeClr val="accent1"/>
                </a:solidFill>
              </a:rPr>
              <a:t>Facilitation Toolkit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ZA" sz="800" dirty="0" smtClean="0">
                <a:solidFill>
                  <a:schemeClr val="accent1"/>
                </a:solidFill>
              </a:rPr>
              <a:t>Business Model Toolkit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ZA" sz="800" dirty="0" smtClean="0">
                <a:solidFill>
                  <a:schemeClr val="accent1"/>
                </a:solidFill>
              </a:rPr>
              <a:t>PAO Strategy Workshop toolkit</a:t>
            </a:r>
          </a:p>
          <a:p>
            <a:endParaRPr lang="en-ZA" sz="800" dirty="0">
              <a:solidFill>
                <a:schemeClr val="accent1"/>
              </a:solidFill>
            </a:endParaRPr>
          </a:p>
        </p:txBody>
      </p:sp>
      <p:sp>
        <p:nvSpPr>
          <p:cNvPr id="56" name="8-Point Star 55"/>
          <p:cNvSpPr/>
          <p:nvPr/>
        </p:nvSpPr>
        <p:spPr>
          <a:xfrm>
            <a:off x="168774" y="4684331"/>
            <a:ext cx="360040" cy="360040"/>
          </a:xfrm>
          <a:prstGeom prst="star8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 smtClean="0"/>
              <a:t>1</a:t>
            </a:r>
            <a:endParaRPr lang="en-ZA" sz="1400" b="1" dirty="0"/>
          </a:p>
        </p:txBody>
      </p:sp>
      <p:sp>
        <p:nvSpPr>
          <p:cNvPr id="57" name="8-Point Star 56"/>
          <p:cNvSpPr/>
          <p:nvPr/>
        </p:nvSpPr>
        <p:spPr>
          <a:xfrm>
            <a:off x="168774" y="5121188"/>
            <a:ext cx="360040" cy="360040"/>
          </a:xfrm>
          <a:prstGeom prst="star8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 smtClean="0"/>
              <a:t>2</a:t>
            </a:r>
            <a:endParaRPr lang="en-ZA" sz="1400" b="1" dirty="0"/>
          </a:p>
        </p:txBody>
      </p:sp>
      <p:sp>
        <p:nvSpPr>
          <p:cNvPr id="58" name="Snip Single Corner Rectangle 57"/>
          <p:cNvSpPr/>
          <p:nvPr/>
        </p:nvSpPr>
        <p:spPr>
          <a:xfrm>
            <a:off x="611560" y="4684331"/>
            <a:ext cx="1656184" cy="360040"/>
          </a:xfrm>
          <a:prstGeom prst="snip1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050" dirty="0" smtClean="0"/>
              <a:t>Develop  Roadmap and Charters [4.10, 5.1]</a:t>
            </a:r>
            <a:endParaRPr lang="en-ZA" sz="1050" dirty="0"/>
          </a:p>
        </p:txBody>
      </p:sp>
      <p:sp>
        <p:nvSpPr>
          <p:cNvPr id="59" name="Snip Single Corner Rectangle 58"/>
          <p:cNvSpPr/>
          <p:nvPr/>
        </p:nvSpPr>
        <p:spPr>
          <a:xfrm>
            <a:off x="2843808" y="5517232"/>
            <a:ext cx="1656184" cy="360040"/>
          </a:xfrm>
          <a:prstGeom prst="snip1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050" dirty="0" smtClean="0"/>
              <a:t>Develop  Budgets [5.3]</a:t>
            </a:r>
            <a:endParaRPr lang="en-ZA" sz="1050" dirty="0"/>
          </a:p>
        </p:txBody>
      </p:sp>
      <p:sp>
        <p:nvSpPr>
          <p:cNvPr id="60" name="Snip Single Corner Rectangle 59"/>
          <p:cNvSpPr/>
          <p:nvPr/>
        </p:nvSpPr>
        <p:spPr>
          <a:xfrm>
            <a:off x="611560" y="5085184"/>
            <a:ext cx="1656184" cy="350423"/>
          </a:xfrm>
          <a:prstGeom prst="snip1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050" dirty="0" smtClean="0"/>
              <a:t>Resourcing [5.2]</a:t>
            </a:r>
            <a:endParaRPr lang="en-ZA" sz="1050" dirty="0"/>
          </a:p>
        </p:txBody>
      </p:sp>
      <p:sp>
        <p:nvSpPr>
          <p:cNvPr id="61" name="8-Point Star 60"/>
          <p:cNvSpPr/>
          <p:nvPr/>
        </p:nvSpPr>
        <p:spPr>
          <a:xfrm>
            <a:off x="168774" y="5517232"/>
            <a:ext cx="360040" cy="360040"/>
          </a:xfrm>
          <a:prstGeom prst="star8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/>
              <a:t>3</a:t>
            </a:r>
          </a:p>
        </p:txBody>
      </p:sp>
      <p:sp>
        <p:nvSpPr>
          <p:cNvPr id="62" name="8-Point Star 61"/>
          <p:cNvSpPr/>
          <p:nvPr/>
        </p:nvSpPr>
        <p:spPr>
          <a:xfrm>
            <a:off x="2357756" y="4689679"/>
            <a:ext cx="360040" cy="360040"/>
          </a:xfrm>
          <a:prstGeom prst="star8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 smtClean="0"/>
              <a:t>4</a:t>
            </a:r>
            <a:endParaRPr lang="en-ZA" sz="1400" b="1" dirty="0"/>
          </a:p>
        </p:txBody>
      </p:sp>
      <p:sp>
        <p:nvSpPr>
          <p:cNvPr id="63" name="8-Point Star 62"/>
          <p:cNvSpPr/>
          <p:nvPr/>
        </p:nvSpPr>
        <p:spPr>
          <a:xfrm>
            <a:off x="2357756" y="5111570"/>
            <a:ext cx="360040" cy="360040"/>
          </a:xfrm>
          <a:prstGeom prst="star8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 smtClean="0"/>
              <a:t>5</a:t>
            </a:r>
            <a:endParaRPr lang="en-ZA" sz="1400" b="1" dirty="0"/>
          </a:p>
        </p:txBody>
      </p:sp>
      <p:sp>
        <p:nvSpPr>
          <p:cNvPr id="64" name="Snip Single Corner Rectangle 63"/>
          <p:cNvSpPr/>
          <p:nvPr/>
        </p:nvSpPr>
        <p:spPr>
          <a:xfrm>
            <a:off x="2851844" y="5125996"/>
            <a:ext cx="1656184" cy="350423"/>
          </a:xfrm>
          <a:prstGeom prst="snip1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050" dirty="0" smtClean="0"/>
              <a:t>Communications Plan [5.5]</a:t>
            </a:r>
            <a:endParaRPr lang="en-ZA" sz="1050" dirty="0"/>
          </a:p>
        </p:txBody>
      </p:sp>
      <p:sp>
        <p:nvSpPr>
          <p:cNvPr id="65" name="Snip Single Corner Rectangle 64"/>
          <p:cNvSpPr/>
          <p:nvPr/>
        </p:nvSpPr>
        <p:spPr>
          <a:xfrm>
            <a:off x="607391" y="5517232"/>
            <a:ext cx="1656184" cy="350423"/>
          </a:xfrm>
          <a:prstGeom prst="snip1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050" dirty="0" smtClean="0"/>
              <a:t>Stakeholder  Management Plan [5.3]</a:t>
            </a:r>
            <a:endParaRPr lang="en-ZA" sz="1050" dirty="0"/>
          </a:p>
        </p:txBody>
      </p:sp>
      <p:sp>
        <p:nvSpPr>
          <p:cNvPr id="66" name="Snip Single Corner Rectangle 65"/>
          <p:cNvSpPr/>
          <p:nvPr/>
        </p:nvSpPr>
        <p:spPr>
          <a:xfrm>
            <a:off x="2843808" y="4681089"/>
            <a:ext cx="1656184" cy="350423"/>
          </a:xfrm>
          <a:prstGeom prst="snip1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050" dirty="0" smtClean="0"/>
              <a:t>Risk Schedule [5.4]</a:t>
            </a:r>
            <a:endParaRPr lang="en-ZA" sz="1050" dirty="0"/>
          </a:p>
        </p:txBody>
      </p:sp>
      <p:sp>
        <p:nvSpPr>
          <p:cNvPr id="67" name="8-Point Star 66"/>
          <p:cNvSpPr/>
          <p:nvPr/>
        </p:nvSpPr>
        <p:spPr>
          <a:xfrm>
            <a:off x="2357756" y="5538809"/>
            <a:ext cx="360040" cy="360040"/>
          </a:xfrm>
          <a:prstGeom prst="star8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/>
              <a:t>6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685030" y="5882674"/>
            <a:ext cx="21668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800" b="1" dirty="0" smtClean="0">
                <a:solidFill>
                  <a:schemeClr val="accent1"/>
                </a:solidFill>
              </a:rPr>
              <a:t>Tools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ZA" sz="800" dirty="0">
                <a:solidFill>
                  <a:schemeClr val="accent1"/>
                </a:solidFill>
              </a:rPr>
              <a:t>Facilitation Toolkit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ZA" sz="800" dirty="0" smtClean="0">
                <a:solidFill>
                  <a:schemeClr val="accent1"/>
                </a:solidFill>
              </a:rPr>
              <a:t>Business Model Toolkit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ZA" sz="800" dirty="0" smtClean="0">
                <a:solidFill>
                  <a:schemeClr val="accent1"/>
                </a:solidFill>
              </a:rPr>
              <a:t>PAO Strategy Workshop toolkit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ZA" sz="800" dirty="0" smtClean="0">
                <a:solidFill>
                  <a:schemeClr val="accent1"/>
                </a:solidFill>
              </a:rPr>
              <a:t>Toolkit guide</a:t>
            </a:r>
          </a:p>
          <a:p>
            <a:endParaRPr lang="en-ZA" sz="800" dirty="0">
              <a:solidFill>
                <a:schemeClr val="accent1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-3467" y="26663"/>
            <a:ext cx="3241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>
                <a:solidFill>
                  <a:schemeClr val="tx2"/>
                </a:solidFill>
              </a:rPr>
              <a:t>Roadmap to execute the toolkit</a:t>
            </a:r>
            <a:endParaRPr lang="en-ZA" dirty="0">
              <a:solidFill>
                <a:schemeClr val="tx2"/>
              </a:solidFill>
            </a:endParaRPr>
          </a:p>
        </p:txBody>
      </p:sp>
      <p:sp>
        <p:nvSpPr>
          <p:cNvPr id="70" name="8-Point Star 69"/>
          <p:cNvSpPr/>
          <p:nvPr/>
        </p:nvSpPr>
        <p:spPr>
          <a:xfrm>
            <a:off x="7111268" y="2282220"/>
            <a:ext cx="360040" cy="360040"/>
          </a:xfrm>
          <a:prstGeom prst="star8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 smtClean="0"/>
              <a:t>4</a:t>
            </a:r>
            <a:endParaRPr lang="en-ZA" sz="1400" b="1" dirty="0"/>
          </a:p>
        </p:txBody>
      </p:sp>
      <p:sp>
        <p:nvSpPr>
          <p:cNvPr id="71" name="8-Point Star 70"/>
          <p:cNvSpPr/>
          <p:nvPr/>
        </p:nvSpPr>
        <p:spPr>
          <a:xfrm>
            <a:off x="7111268" y="2704111"/>
            <a:ext cx="360040" cy="360040"/>
          </a:xfrm>
          <a:prstGeom prst="star8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 smtClean="0"/>
              <a:t>5</a:t>
            </a:r>
            <a:endParaRPr lang="en-ZA" sz="1400" b="1" dirty="0"/>
          </a:p>
        </p:txBody>
      </p:sp>
      <p:sp>
        <p:nvSpPr>
          <p:cNvPr id="72" name="Snip Single Corner Rectangle 71"/>
          <p:cNvSpPr/>
          <p:nvPr/>
        </p:nvSpPr>
        <p:spPr>
          <a:xfrm>
            <a:off x="7525313" y="2276872"/>
            <a:ext cx="1444353" cy="350423"/>
          </a:xfrm>
          <a:prstGeom prst="snip1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900" dirty="0" smtClean="0"/>
              <a:t>Develop  strategy map [4.7]</a:t>
            </a:r>
            <a:endParaRPr lang="en-ZA" sz="900" dirty="0"/>
          </a:p>
        </p:txBody>
      </p:sp>
      <p:sp>
        <p:nvSpPr>
          <p:cNvPr id="73" name="Snip Single Corner Rectangle 72"/>
          <p:cNvSpPr/>
          <p:nvPr/>
        </p:nvSpPr>
        <p:spPr>
          <a:xfrm>
            <a:off x="7525313" y="2704111"/>
            <a:ext cx="1444353" cy="350423"/>
          </a:xfrm>
          <a:prstGeom prst="snip1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900" dirty="0" smtClean="0"/>
              <a:t>Develop  scorecard [4.8, 4.9]</a:t>
            </a:r>
            <a:endParaRPr lang="en-ZA" sz="900" dirty="0"/>
          </a:p>
        </p:txBody>
      </p:sp>
      <p:sp>
        <p:nvSpPr>
          <p:cNvPr id="74" name="Snip Single Corner Rectangle 73"/>
          <p:cNvSpPr/>
          <p:nvPr/>
        </p:nvSpPr>
        <p:spPr>
          <a:xfrm>
            <a:off x="7525313" y="3145776"/>
            <a:ext cx="1444353" cy="350423"/>
          </a:xfrm>
          <a:prstGeom prst="snip1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900" dirty="0" smtClean="0"/>
              <a:t>Develop  roadmap [4.10]</a:t>
            </a:r>
            <a:endParaRPr lang="en-ZA" sz="900" dirty="0"/>
          </a:p>
        </p:txBody>
      </p:sp>
      <p:sp>
        <p:nvSpPr>
          <p:cNvPr id="75" name="8-Point Star 74"/>
          <p:cNvSpPr/>
          <p:nvPr/>
        </p:nvSpPr>
        <p:spPr>
          <a:xfrm>
            <a:off x="7111268" y="3131350"/>
            <a:ext cx="360040" cy="360040"/>
          </a:xfrm>
          <a:prstGeom prst="star8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/>
              <a:t>6</a:t>
            </a:r>
          </a:p>
        </p:txBody>
      </p:sp>
      <p:sp>
        <p:nvSpPr>
          <p:cNvPr id="2" name="Rectangle 1"/>
          <p:cNvSpPr/>
          <p:nvPr/>
        </p:nvSpPr>
        <p:spPr>
          <a:xfrm>
            <a:off x="35498" y="395995"/>
            <a:ext cx="6841852" cy="3753085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" name="Rectangle 2"/>
          <p:cNvSpPr/>
          <p:nvPr/>
        </p:nvSpPr>
        <p:spPr>
          <a:xfrm>
            <a:off x="7056278" y="395994"/>
            <a:ext cx="2052226" cy="3753086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76" name="Rectangle 75"/>
          <p:cNvSpPr/>
          <p:nvPr/>
        </p:nvSpPr>
        <p:spPr>
          <a:xfrm>
            <a:off x="52348" y="4221087"/>
            <a:ext cx="4951700" cy="2538283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6" name="TextBox 15"/>
          <p:cNvSpPr txBox="1"/>
          <p:nvPr/>
        </p:nvSpPr>
        <p:spPr>
          <a:xfrm>
            <a:off x="-36512" y="332656"/>
            <a:ext cx="3609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b="1" dirty="0" smtClean="0">
                <a:solidFill>
                  <a:schemeClr val="tx2"/>
                </a:solidFill>
              </a:rPr>
              <a:t>A: Current Assessment and Baseline</a:t>
            </a:r>
            <a:endParaRPr lang="en-ZA" b="1" dirty="0">
              <a:solidFill>
                <a:schemeClr val="tx2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7252245" y="424733"/>
            <a:ext cx="1072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en-ZA" dirty="0"/>
              <a:t>B: Design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107504" y="4291673"/>
            <a:ext cx="2845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b="1" dirty="0">
                <a:solidFill>
                  <a:schemeClr val="tx2"/>
                </a:solidFill>
              </a:rPr>
              <a:t>C: Implementation Planning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868144" y="1202556"/>
            <a:ext cx="10801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800" b="1" dirty="0" smtClean="0">
                <a:solidFill>
                  <a:schemeClr val="accent1"/>
                </a:solidFill>
              </a:rPr>
              <a:t>Output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ZA" sz="800" dirty="0" smtClean="0">
                <a:solidFill>
                  <a:schemeClr val="accent1"/>
                </a:solidFill>
              </a:rPr>
              <a:t>SWOT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ZA" sz="800" dirty="0" smtClean="0">
                <a:solidFill>
                  <a:schemeClr val="accent1"/>
                </a:solidFill>
              </a:rPr>
              <a:t>PESTLE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ZA" sz="800" dirty="0" smtClean="0">
                <a:solidFill>
                  <a:schemeClr val="accent1"/>
                </a:solidFill>
              </a:rPr>
              <a:t>Competitor Analysis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ZA" sz="800" dirty="0" smtClean="0">
                <a:solidFill>
                  <a:schemeClr val="accent1"/>
                </a:solidFill>
              </a:rPr>
              <a:t>Financial Review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ZA" sz="800" dirty="0" smtClean="0">
                <a:solidFill>
                  <a:schemeClr val="accent1"/>
                </a:solidFill>
              </a:rPr>
              <a:t>CSFs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ZA" sz="800" dirty="0" smtClean="0">
                <a:solidFill>
                  <a:schemeClr val="accent1"/>
                </a:solidFill>
              </a:rPr>
              <a:t>Product Performance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ZA" sz="800" dirty="0" smtClean="0">
                <a:solidFill>
                  <a:schemeClr val="accent1"/>
                </a:solidFill>
              </a:rPr>
              <a:t>Risks</a:t>
            </a:r>
          </a:p>
          <a:p>
            <a:pPr marL="171450" indent="-171450">
              <a:buFont typeface="Wingdings" pitchFamily="2" charset="2"/>
              <a:buChar char="§"/>
            </a:pPr>
            <a:endParaRPr lang="en-ZA" sz="800" dirty="0" smtClean="0">
              <a:solidFill>
                <a:schemeClr val="accent1"/>
              </a:solidFill>
            </a:endParaRPr>
          </a:p>
          <a:p>
            <a:endParaRPr lang="en-ZA" sz="800" dirty="0">
              <a:solidFill>
                <a:schemeClr val="accent1"/>
              </a:solidFill>
            </a:endParaRPr>
          </a:p>
        </p:txBody>
      </p:sp>
      <p:pic>
        <p:nvPicPr>
          <p:cNvPr id="54" name="Picture 2" descr="http://2.bp.blogspot.com/-l0rOJ40rq3Q/TixGWb1m7lI/AAAAAAAAAAY/rLWYJSBYh18/s320/team-meetin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5132" y="1567917"/>
            <a:ext cx="1344716" cy="100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Rectangle 76"/>
          <p:cNvSpPr/>
          <p:nvPr/>
        </p:nvSpPr>
        <p:spPr>
          <a:xfrm>
            <a:off x="5042231" y="4219347"/>
            <a:ext cx="3999443" cy="2538283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80" name="TextBox 79"/>
          <p:cNvSpPr txBox="1"/>
          <p:nvPr/>
        </p:nvSpPr>
        <p:spPr>
          <a:xfrm>
            <a:off x="5097743" y="4273984"/>
            <a:ext cx="2990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b="1" dirty="0" smtClean="0">
                <a:solidFill>
                  <a:schemeClr val="tx2"/>
                </a:solidFill>
              </a:rPr>
              <a:t>D: Monitoring and Evaluation</a:t>
            </a:r>
            <a:endParaRPr lang="en-ZA" b="1" dirty="0">
              <a:solidFill>
                <a:schemeClr val="tx2"/>
              </a:solidFill>
            </a:endParaRPr>
          </a:p>
        </p:txBody>
      </p:sp>
      <p:sp>
        <p:nvSpPr>
          <p:cNvPr id="81" name="8-Point Star 80"/>
          <p:cNvSpPr/>
          <p:nvPr/>
        </p:nvSpPr>
        <p:spPr>
          <a:xfrm>
            <a:off x="5076056" y="4653136"/>
            <a:ext cx="360040" cy="360040"/>
          </a:xfrm>
          <a:prstGeom prst="star8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 smtClean="0"/>
              <a:t>1</a:t>
            </a:r>
            <a:endParaRPr lang="en-ZA" sz="1400" b="1" dirty="0"/>
          </a:p>
        </p:txBody>
      </p:sp>
      <p:sp>
        <p:nvSpPr>
          <p:cNvPr id="82" name="Snip Single Corner Rectangle 81"/>
          <p:cNvSpPr/>
          <p:nvPr/>
        </p:nvSpPr>
        <p:spPr>
          <a:xfrm>
            <a:off x="5518842" y="4653136"/>
            <a:ext cx="1656184" cy="360040"/>
          </a:xfrm>
          <a:prstGeom prst="snip1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100" dirty="0" smtClean="0"/>
              <a:t>Plan, Do, Review [6.1]</a:t>
            </a:r>
            <a:endParaRPr lang="en-ZA" sz="1100" dirty="0"/>
          </a:p>
        </p:txBody>
      </p:sp>
      <p:sp>
        <p:nvSpPr>
          <p:cNvPr id="83" name="TextBox 82"/>
          <p:cNvSpPr txBox="1"/>
          <p:nvPr/>
        </p:nvSpPr>
        <p:spPr>
          <a:xfrm>
            <a:off x="5512874" y="5169386"/>
            <a:ext cx="13644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800" b="1" dirty="0" smtClean="0">
                <a:solidFill>
                  <a:schemeClr val="accent1"/>
                </a:solidFill>
              </a:rPr>
              <a:t>Tools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ZA" sz="800" dirty="0">
                <a:solidFill>
                  <a:schemeClr val="accent1"/>
                </a:solidFill>
              </a:rPr>
              <a:t>Facilitation Toolkit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ZA" sz="800" dirty="0" smtClean="0">
                <a:solidFill>
                  <a:schemeClr val="accent1"/>
                </a:solidFill>
              </a:rPr>
              <a:t>Plan, Do, Review Toolkit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ZA" sz="800" dirty="0" smtClean="0">
                <a:solidFill>
                  <a:schemeClr val="accent1"/>
                </a:solidFill>
              </a:rPr>
              <a:t>Project Toolkit</a:t>
            </a:r>
            <a:endParaRPr lang="en-ZA" sz="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55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3CB5C06BF6194C89F2D3F5F1881238" ma:contentTypeVersion="18" ma:contentTypeDescription="Create a new document." ma:contentTypeScope="" ma:versionID="33e29da73931506094391a27e638ee0d">
  <xsd:schema xmlns:xsd="http://www.w3.org/2001/XMLSchema" xmlns:xs="http://www.w3.org/2001/XMLSchema" xmlns:p="http://schemas.microsoft.com/office/2006/metadata/properties" xmlns:ns2="a2b25d10-0696-442f-b062-69763b3f6530" xmlns:ns3="27b05167-3847-40fd-bd8f-5eacf1e66075" targetNamespace="http://schemas.microsoft.com/office/2006/metadata/properties" ma:root="true" ma:fieldsID="6938ea87bfd5ad44d34b464afa65eda3" ns2:_="" ns3:_="">
    <xsd:import namespace="a2b25d10-0696-442f-b062-69763b3f6530"/>
    <xsd:import namespace="27b05167-3847-40fd-bd8f-5eacf1e6607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b25d10-0696-442f-b062-69763b3f65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06426b32-af93-4cf6-9c75-c33eb9d961f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b05167-3847-40fd-bd8f-5eacf1e66075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0d4038b-3a9c-471c-b046-d5a3568a919f}" ma:internalName="TaxCatchAll" ma:showField="CatchAllData" ma:web="27b05167-3847-40fd-bd8f-5eacf1e6607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11D806C-6739-4810-9B81-5B0B8066EFED}"/>
</file>

<file path=customXml/itemProps2.xml><?xml version="1.0" encoding="utf-8"?>
<ds:datastoreItem xmlns:ds="http://schemas.openxmlformats.org/officeDocument/2006/customXml" ds:itemID="{DFD74237-0C06-4C48-BA1B-8F7BC0D55817}"/>
</file>

<file path=docProps/app.xml><?xml version="1.0" encoding="utf-8"?>
<Properties xmlns="http://schemas.openxmlformats.org/officeDocument/2006/extended-properties" xmlns:vt="http://schemas.openxmlformats.org/officeDocument/2006/docPropsVTypes">
  <TotalTime>4604</TotalTime>
  <Words>223</Words>
  <Application>Microsoft Office PowerPoint</Application>
  <PresentationFormat>On-screen Show (4:3)</PresentationFormat>
  <Paragraphs>74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Rakesh Beekum</dc:creator>
  <cp:lastModifiedBy>Patrick Kabuya</cp:lastModifiedBy>
  <cp:revision>53</cp:revision>
  <dcterms:created xsi:type="dcterms:W3CDTF">2014-04-08T08:13:51Z</dcterms:created>
  <dcterms:modified xsi:type="dcterms:W3CDTF">2014-07-30T17:30:20Z</dcterms:modified>
</cp:coreProperties>
</file>