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336" y="1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8518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454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331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191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176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3238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6712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28974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7448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178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1820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4F9BB-32A1-4B66-A2EA-78CB9A1DD476}" type="datetimeFigureOut">
              <a:rPr lang="en-ZA" smtClean="0"/>
              <a:pPr/>
              <a:t>2014/10/12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4DAEB-24C4-4DEC-9A59-A742D9A14B6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205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3187701"/>
            <a:ext cx="2019594" cy="36306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751" y="3175881"/>
            <a:ext cx="2214250" cy="15684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7081" y="1628800"/>
            <a:ext cx="605236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4400" b="1" dirty="0" smtClean="0"/>
              <a:t>Approche de la Stratégie </a:t>
            </a:r>
          </a:p>
          <a:p>
            <a:pPr algn="ctr"/>
            <a:r>
              <a:rPr lang="en-ZA" sz="4400" b="1" dirty="0"/>
              <a:t>d</a:t>
            </a:r>
            <a:r>
              <a:rPr lang="en-ZA" sz="4400" b="1" dirty="0" smtClean="0"/>
              <a:t>e l’ OPC</a:t>
            </a:r>
            <a:endParaRPr lang="en-ZA" sz="4400" b="1" dirty="0"/>
          </a:p>
        </p:txBody>
      </p:sp>
      <p:pic>
        <p:nvPicPr>
          <p:cNvPr id="8" name="Image 7" descr="Image3_final.png"/>
          <p:cNvPicPr/>
          <p:nvPr/>
        </p:nvPicPr>
        <p:blipFill>
          <a:blip r:embed="rId4"/>
          <a:stretch>
            <a:fillRect/>
          </a:stretch>
        </p:blipFill>
        <p:spPr>
          <a:xfrm>
            <a:off x="3328987" y="5110181"/>
            <a:ext cx="2486025" cy="962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 descr="Image2.png"/>
          <p:cNvPicPr/>
          <p:nvPr/>
        </p:nvPicPr>
        <p:blipFill>
          <a:blip r:embed="rId5"/>
          <a:stretch>
            <a:fillRect/>
          </a:stretch>
        </p:blipFill>
        <p:spPr>
          <a:xfrm>
            <a:off x="6496787" y="5060224"/>
            <a:ext cx="2004303" cy="797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187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3382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>
                <a:solidFill>
                  <a:schemeClr val="tx2"/>
                </a:solidFill>
              </a:rPr>
              <a:t>Approche de la </a:t>
            </a:r>
            <a:r>
              <a:rPr lang="en-ZA" dirty="0" err="1" smtClean="0">
                <a:solidFill>
                  <a:schemeClr val="tx2"/>
                </a:solidFill>
              </a:rPr>
              <a:t>Stratégie</a:t>
            </a:r>
            <a:r>
              <a:rPr lang="en-ZA" dirty="0" smtClean="0">
                <a:solidFill>
                  <a:schemeClr val="tx2"/>
                </a:solidFill>
              </a:rPr>
              <a:t> de l’ OPC</a:t>
            </a:r>
            <a:endParaRPr lang="en-ZA" dirty="0">
              <a:solidFill>
                <a:schemeClr val="tx2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1" y="1340768"/>
            <a:ext cx="9108505" cy="4682930"/>
            <a:chOff x="-1" y="1340768"/>
            <a:chExt cx="9108505" cy="4682930"/>
          </a:xfrm>
        </p:grpSpPr>
        <p:sp>
          <p:nvSpPr>
            <p:cNvPr id="26" name="Pentagon 25"/>
            <p:cNvSpPr/>
            <p:nvPr/>
          </p:nvSpPr>
          <p:spPr>
            <a:xfrm>
              <a:off x="143507" y="1353246"/>
              <a:ext cx="2412437" cy="1189507"/>
            </a:xfrm>
            <a:prstGeom prst="homePlate">
              <a:avLst/>
            </a:prstGeom>
            <a:solidFill>
              <a:srgbClr val="BBE0E3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lvl="0" algn="ctr">
                <a:defRPr/>
              </a:pPr>
              <a:r>
                <a:rPr kumimoji="0" lang="en-ZA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Evaluation Actuelle et </a:t>
              </a:r>
              <a:r>
                <a:rPr kumimoji="0" lang="en-ZA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Donn</a:t>
              </a:r>
              <a:r>
                <a:rPr lang="en-ZA" sz="1600" dirty="0" smtClean="0">
                  <a:solidFill>
                    <a:schemeClr val="tx2"/>
                  </a:solidFill>
                </a:rPr>
                <a:t>é</a:t>
              </a:r>
              <a:r>
                <a:rPr kumimoji="0" lang="en-ZA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es</a:t>
              </a:r>
              <a:r>
                <a:rPr kumimoji="0" lang="en-ZA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de Base</a:t>
              </a:r>
              <a:endPara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>
              <a:off x="1907704" y="1351272"/>
              <a:ext cx="2880320" cy="1189507"/>
            </a:xfrm>
            <a:prstGeom prst="chevron">
              <a:avLst/>
            </a:prstGeom>
            <a:solidFill>
              <a:srgbClr val="BBE0E3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Conception</a:t>
              </a:r>
              <a:endPara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Chevron 28"/>
            <p:cNvSpPr/>
            <p:nvPr/>
          </p:nvSpPr>
          <p:spPr>
            <a:xfrm>
              <a:off x="4204942" y="1349297"/>
              <a:ext cx="2815330" cy="1189507"/>
            </a:xfrm>
            <a:prstGeom prst="chevron">
              <a:avLst/>
            </a:prstGeom>
            <a:solidFill>
              <a:srgbClr val="BBE0E3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Plan de Mise en oeuvre </a:t>
              </a:r>
              <a:endPara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2483768" y="2608352"/>
              <a:ext cx="0" cy="3287067"/>
            </a:xfrm>
            <a:prstGeom prst="line">
              <a:avLst/>
            </a:prstGeom>
            <a:noFill/>
            <a:ln w="9525" cap="flat" cmpd="sng" algn="ctr">
              <a:solidFill>
                <a:srgbClr val="333399">
                  <a:shade val="95000"/>
                  <a:satMod val="105000"/>
                </a:srgbClr>
              </a:solidFill>
              <a:prstDash val="dash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>
            <a:xfrm>
              <a:off x="4716016" y="2585124"/>
              <a:ext cx="0" cy="3310295"/>
            </a:xfrm>
            <a:prstGeom prst="line">
              <a:avLst/>
            </a:prstGeom>
            <a:noFill/>
            <a:ln w="9525" cap="flat" cmpd="sng" algn="ctr">
              <a:solidFill>
                <a:srgbClr val="333399">
                  <a:shade val="95000"/>
                  <a:satMod val="105000"/>
                </a:srgbClr>
              </a:solidFill>
              <a:prstDash val="dash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>
            <a:xfrm>
              <a:off x="484918" y="4638703"/>
              <a:ext cx="7707085" cy="1588"/>
            </a:xfrm>
            <a:prstGeom prst="line">
              <a:avLst/>
            </a:prstGeom>
            <a:noFill/>
            <a:ln w="9525" cap="flat" cmpd="sng" algn="ctr">
              <a:solidFill>
                <a:srgbClr val="333399">
                  <a:shade val="95000"/>
                  <a:satMod val="105000"/>
                </a:srgbClr>
              </a:solidFill>
              <a:prstDash val="sysDot"/>
            </a:ln>
            <a:effectLst/>
          </p:spPr>
        </p:cxnSp>
        <p:sp>
          <p:nvSpPr>
            <p:cNvPr id="39" name="TextBox 38"/>
            <p:cNvSpPr txBox="1"/>
            <p:nvPr/>
          </p:nvSpPr>
          <p:spPr>
            <a:xfrm>
              <a:off x="179512" y="2789457"/>
              <a:ext cx="2340429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buFont typeface="Wingdings" pitchFamily="2" charset="2"/>
                <a:buChar char="§"/>
              </a:pPr>
              <a:r>
                <a:rPr lang="fr-FR" sz="1050" b="1" dirty="0" smtClean="0">
                  <a:solidFill>
                    <a:schemeClr val="accent1"/>
                  </a:solidFill>
                </a:rPr>
                <a:t>Revoir la Stratégie </a:t>
              </a:r>
              <a:r>
                <a:rPr lang="fr-FR" sz="1050" b="1" dirty="0">
                  <a:solidFill>
                    <a:schemeClr val="accent1"/>
                  </a:solidFill>
                </a:rPr>
                <a:t>A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ctuelle de l’ OPC</a:t>
              </a:r>
              <a:endParaRPr lang="fr-FR" sz="1050" dirty="0" smtClean="0">
                <a:solidFill>
                  <a:schemeClr val="accent1"/>
                </a:solidFill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BBE0E3">
                      <a:lumMod val="50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lang="fr-FR" sz="1050" b="1" noProof="0" dirty="0" smtClean="0">
                  <a:solidFill>
                    <a:schemeClr val="accent1"/>
                  </a:solidFill>
                </a:rPr>
                <a:t>Discuter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/Echanger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avec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les Cadres de</a:t>
              </a:r>
            </a:p>
            <a:p>
              <a:pPr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fr-FR" sz="1050" b="1" dirty="0">
                  <a:solidFill>
                    <a:schemeClr val="accent1"/>
                  </a:solidFill>
                </a:rPr>
                <a:t>D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irection, avec les Membres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 (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Comités)   ainsi que d’autres </a:t>
              </a:r>
              <a:endParaRPr lang="fr-FR" sz="1050" b="1" dirty="0" smtClean="0">
                <a:solidFill>
                  <a:schemeClr val="accent1"/>
                </a:solidFill>
              </a:endParaRPr>
            </a:p>
            <a:p>
              <a:pPr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Partenaires</a:t>
              </a:r>
              <a:endParaRPr lang="en-ZA" sz="1050" kern="0" dirty="0" smtClean="0">
                <a:solidFill>
                  <a:schemeClr val="accent1"/>
                </a:solidFill>
              </a:endParaRPr>
            </a:p>
            <a:p>
              <a:pPr>
                <a:buFont typeface="Arial" pitchFamily="34" charset="0"/>
                <a:buChar char="•"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Faire une Etude sur les Forces et  </a:t>
              </a:r>
            </a:p>
            <a:p>
              <a:r>
                <a:rPr lang="fr-FR" sz="1050" b="1" dirty="0" smtClean="0">
                  <a:solidFill>
                    <a:schemeClr val="accent1"/>
                  </a:solidFill>
                </a:rPr>
                <a:t>   les Faiblesses</a:t>
              </a:r>
              <a:endParaRPr kumimoji="0" lang="en-ZA" sz="1050" b="0" i="0" u="none" strike="noStrike" kern="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ZA" sz="1050" kern="0" baseline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Revoir le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Financement</a:t>
              </a:r>
              <a:endParaRPr lang="en-ZA" sz="1050" kern="0" baseline="0" dirty="0" smtClean="0">
                <a:solidFill>
                  <a:schemeClr val="accent1"/>
                </a:solidFill>
              </a:endParaRPr>
            </a:p>
            <a:p>
              <a:pPr>
                <a:buFont typeface="Arial" pitchFamily="34" charset="0"/>
                <a:buChar char="•"/>
              </a:pPr>
              <a:r>
                <a:rPr kumimoji="0" lang="en-ZA" sz="1050" b="0" i="0" u="none" strike="noStrike" kern="0" cap="none" spc="0" normalizeH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Revoir les Produits et Services</a:t>
              </a:r>
              <a:endParaRPr kumimoji="0" lang="en-ZA" sz="1050" b="0" i="0" u="none" strike="noStrike" kern="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ZA" sz="1050" kern="0" baseline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Revoir la Concurrence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lvl="0">
                <a:buFont typeface="Arial" pitchFamily="34" charset="0"/>
                <a:buChar char="•"/>
              </a:pPr>
              <a:r>
                <a:rPr lang="en-ZA" sz="1050" kern="0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Organiser le(s) Atelier(s</a:t>
              </a:r>
              <a:r>
                <a:rPr lang="en-ZA" sz="1050" b="1" dirty="0" smtClean="0"/>
                <a:t>)</a:t>
              </a:r>
              <a:endParaRPr kumimoji="0" lang="en-ZA" sz="1050" b="0" i="0" u="none" strike="noStrike" kern="0" cap="none" spc="0" normalizeH="0" noProof="0" dirty="0" smtClean="0">
                <a:ln>
                  <a:noFill/>
                </a:ln>
                <a:solidFill>
                  <a:srgbClr val="BBE0E3">
                    <a:lumMod val="50000"/>
                  </a:srgbClr>
                </a:solidFill>
                <a:effectLst/>
                <a:uLnTx/>
                <a:uFillTx/>
              </a:endParaRPr>
            </a:p>
            <a:p>
              <a:pPr lvl="0">
                <a:buFont typeface="Arial" pitchFamily="34" charset="0"/>
                <a:buChar char="•"/>
              </a:pPr>
              <a:endParaRPr kumimoji="0" lang="en-ZA" sz="1050" b="0" i="0" u="none" strike="noStrike" kern="0" cap="none" spc="0" normalizeH="0" baseline="0" noProof="0" dirty="0">
                <a:ln>
                  <a:noFill/>
                </a:ln>
                <a:solidFill>
                  <a:srgbClr val="BBE0E3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01288" y="4725868"/>
              <a:ext cx="2238168" cy="1223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BBE0E3">
                      <a:lumMod val="25000"/>
                    </a:srgbClr>
                  </a:solidFill>
                  <a:effectLst/>
                  <a:uLnTx/>
                  <a:uFillTx/>
                </a:rPr>
                <a:t> PESTLE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ZA" sz="1050" kern="0" dirty="0">
                  <a:solidFill>
                    <a:srgbClr val="BBE0E3">
                      <a:lumMod val="25000"/>
                    </a:srgbClr>
                  </a:solidFill>
                </a:rPr>
                <a:t> </a:t>
              </a:r>
              <a:r>
                <a:rPr lang="en-ZA" sz="1050" kern="0" dirty="0" smtClean="0">
                  <a:solidFill>
                    <a:srgbClr val="BBE0E3">
                      <a:lumMod val="25000"/>
                    </a:srgbClr>
                  </a:solidFill>
                </a:rPr>
                <a:t>SWOT</a:t>
              </a: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BBE0E3">
                      <a:lumMod val="25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Liste des Principaux Risques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lang="en-ZA" sz="1050" kern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Facteurs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Déterminants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de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Succès</a:t>
              </a:r>
              <a:endParaRPr lang="en-ZA" sz="1050" kern="0" dirty="0" smtClean="0">
                <a:solidFill>
                  <a:schemeClr val="accent1"/>
                </a:solidFill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Révision des Finances</a:t>
              </a:r>
              <a:endParaRPr kumimoji="0" lang="en-ZA" sz="1050" b="0" i="0" u="none" strike="noStrike" kern="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lang="en-ZA" sz="1050" kern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Révision des Produits et Services</a:t>
              </a:r>
              <a:endParaRPr lang="en-ZA" sz="1050" kern="0" dirty="0" smtClean="0">
                <a:solidFill>
                  <a:schemeClr val="accent1"/>
                </a:solidFill>
              </a:endParaRPr>
            </a:p>
            <a:p>
              <a:pPr lvl="0"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Analyse de Concurrence</a:t>
              </a:r>
              <a:endParaRPr kumimoji="0" lang="en-ZA" sz="105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380707" y="4638703"/>
              <a:ext cx="24482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BBE0E3">
                      <a:lumMod val="25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Modèle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d’Entreprise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de l’ OPC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Vision, Mission, Valeurs des OPC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Plan Stratégique des OPC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Feuille de Route des Résultats</a:t>
              </a:r>
            </a:p>
            <a:p>
              <a:pPr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 de l’ OPC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lang="en-ZA" sz="1050" kern="0" noProof="0" dirty="0" smtClean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Feuille de Route des </a:t>
              </a:r>
            </a:p>
            <a:p>
              <a:pPr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 Stratégies de l’ OPC</a:t>
              </a:r>
              <a:endParaRPr lang="fr-FR" sz="1050" dirty="0" smtClean="0">
                <a:solidFill>
                  <a:schemeClr val="accent1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ZA" sz="1050" b="0" i="0" u="none" strike="noStrike" kern="0" cap="none" spc="0" normalizeH="0" baseline="0" noProof="0" dirty="0">
                <a:ln>
                  <a:noFill/>
                </a:ln>
                <a:solidFill>
                  <a:srgbClr val="BBE0E3">
                    <a:lumMod val="25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483769" y="2809258"/>
              <a:ext cx="2242148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BBE0E3">
                      <a:lumMod val="50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Organiser </a:t>
              </a:r>
              <a:r>
                <a:rPr lang="en-ZA" sz="1050" b="1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un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Atelier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Concevoir un </a:t>
              </a:r>
              <a:r>
                <a:rPr lang="en-ZA" sz="1050" b="1" dirty="0" err="1">
                  <a:solidFill>
                    <a:schemeClr val="accent1"/>
                  </a:solidFill>
                </a:rPr>
                <a:t>Modèle</a:t>
              </a:r>
              <a:r>
                <a:rPr lang="en-ZA" sz="1050" b="1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d’Entreprise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Concevoir une Vision, une Mission </a:t>
              </a:r>
            </a:p>
            <a:p>
              <a:pPr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 ainsi que les Valeurs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lvl="0">
                <a:buFont typeface="Arial" pitchFamily="34" charset="0"/>
                <a:buChar char="•"/>
                <a:defRPr/>
              </a:pPr>
              <a:r>
                <a:rPr lang="en-ZA" sz="1050" kern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Concevoir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les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Intentions </a:t>
              </a:r>
            </a:p>
            <a:p>
              <a:pPr lvl="0">
                <a:defRPr/>
              </a:pPr>
              <a:r>
                <a:rPr lang="en-ZA" sz="1050" b="1" dirty="0" smtClean="0">
                  <a:solidFill>
                    <a:schemeClr val="accent1"/>
                  </a:solidFill>
                </a:rPr>
                <a:t>  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Stratégiques</a:t>
              </a:r>
              <a:endParaRPr lang="en-ZA" sz="1050" kern="0" dirty="0" smtClean="0">
                <a:solidFill>
                  <a:schemeClr val="accent1"/>
                </a:solidFill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Concevoir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une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>
                  <a:solidFill>
                    <a:schemeClr val="accent1"/>
                  </a:solidFill>
                </a:rPr>
                <a:t>F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iche de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Résultats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lang="en-ZA" sz="1050" kern="0" baseline="0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Concevoir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une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>
                  <a:solidFill>
                    <a:schemeClr val="accent1"/>
                  </a:solidFill>
                </a:rPr>
                <a:t>F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iche de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Résultats</a:t>
              </a:r>
              <a:endParaRPr lang="en-ZA" sz="1050" kern="0" dirty="0" smtClean="0">
                <a:solidFill>
                  <a:schemeClr val="accent1"/>
                </a:solidFill>
              </a:endParaRPr>
            </a:p>
            <a:p>
              <a:pPr lvl="0"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Développer une Feuille de Route  </a:t>
              </a:r>
            </a:p>
            <a:p>
              <a:pPr lvl="0"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des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Initiatives  </a:t>
              </a:r>
              <a:endParaRPr kumimoji="0" lang="en-ZA" sz="105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716016" y="2807282"/>
              <a:ext cx="2304432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BBE0E3">
                      <a:lumMod val="50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Préparer les budgets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Définir les Rôles ainsi que</a:t>
              </a:r>
            </a:p>
            <a:p>
              <a:pPr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 les Responsabilités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lvl="0">
                <a:buFont typeface="Arial" pitchFamily="34" charset="0"/>
                <a:buChar char="•"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Financement – Structure de </a:t>
              </a:r>
            </a:p>
            <a:p>
              <a:pPr lvl="0"/>
              <a:r>
                <a:rPr lang="en-ZA" sz="1050" b="1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l’Organisation</a:t>
              </a:r>
              <a:endParaRPr lang="en-ZA" sz="1050" kern="0" dirty="0" smtClean="0">
                <a:solidFill>
                  <a:schemeClr val="accent1"/>
                </a:solidFill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Concevoir des Chartes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lang="en-ZA" sz="1050" kern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Evaluer les risques</a:t>
              </a:r>
              <a:endParaRPr lang="en-ZA" sz="1050" kern="0" dirty="0" smtClean="0">
                <a:solidFill>
                  <a:schemeClr val="accent1"/>
                </a:solidFill>
              </a:endParaRPr>
            </a:p>
            <a:p>
              <a:pPr lvl="0"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Marketing et Communications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ZA" sz="1050" b="0" i="0" u="none" strike="noStrike" kern="0" cap="none" spc="0" normalizeH="0" baseline="0" noProof="0" dirty="0">
                <a:ln>
                  <a:noFill/>
                </a:ln>
                <a:solidFill>
                  <a:srgbClr val="BBE0E3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25916" y="4719943"/>
              <a:ext cx="2294532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</a:rPr>
                <a:t> </a:t>
              </a: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</a:rPr>
                <a:t>Budget</a:t>
              </a:r>
            </a:p>
            <a:p>
              <a:pPr lvl="0">
                <a:buFont typeface="Wingdings" pitchFamily="2" charset="2"/>
                <a:buChar char="§"/>
              </a:pPr>
              <a:r>
                <a:rPr lang="fr-FR" sz="1050" b="1" dirty="0" smtClean="0">
                  <a:solidFill>
                    <a:schemeClr val="accent1"/>
                  </a:solidFill>
                </a:rPr>
                <a:t>Plan de mis en œuvre (chartes)</a:t>
              </a:r>
              <a:endParaRPr lang="fr-FR" sz="1050" dirty="0" smtClean="0">
                <a:solidFill>
                  <a:schemeClr val="accent1"/>
                </a:solidFill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Plan pour les Ressources</a:t>
              </a:r>
              <a:endParaRPr kumimoji="0" lang="en-ZA" sz="1050" b="0" i="0" u="none" strike="noStrike" kern="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lvl="0">
                <a:buFont typeface="Arial" pitchFamily="34" charset="0"/>
                <a:buChar char="•"/>
                <a:defRPr/>
              </a:pPr>
              <a:r>
                <a:rPr lang="en-ZA" sz="1050" kern="0" baseline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Liste des Risques</a:t>
              </a:r>
              <a:endParaRPr lang="en-ZA" sz="1050" kern="0" baseline="0" dirty="0" smtClean="0">
                <a:solidFill>
                  <a:schemeClr val="accent1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1050" b="0" i="0" u="none" strike="noStrike" kern="0" cap="none" spc="0" normalizeH="0" baseline="0" noProof="0" dirty="0">
                <a:ln>
                  <a:noFill/>
                </a:ln>
                <a:solidFill>
                  <a:srgbClr val="BBE0E3">
                    <a:lumMod val="25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 rot="16200000">
              <a:off x="-228749" y="3248357"/>
              <a:ext cx="7344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</a:rPr>
                <a:t>Activités</a:t>
              </a:r>
              <a:endParaRPr kumimoji="0" lang="en-ZA" sz="1200" b="1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 rot="16200000">
              <a:off x="-210398" y="5187820"/>
              <a:ext cx="7729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</a:rPr>
                <a:t>Résultats</a:t>
              </a:r>
              <a:endParaRPr kumimoji="0" lang="en-ZA" sz="1200" b="1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Chevron 17"/>
            <p:cNvSpPr/>
            <p:nvPr/>
          </p:nvSpPr>
          <p:spPr>
            <a:xfrm>
              <a:off x="6293174" y="1340768"/>
              <a:ext cx="2815330" cy="1189507"/>
            </a:xfrm>
            <a:prstGeom prst="chevron">
              <a:avLst/>
            </a:prstGeom>
            <a:solidFill>
              <a:srgbClr val="BBE0E3"/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339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Suivi et Evaluation</a:t>
              </a:r>
              <a:endParaRPr kumimoji="0" lang="en-ZA" sz="1600" b="0" i="0" u="none" strike="noStrike" kern="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6948264" y="2564904"/>
              <a:ext cx="0" cy="3310295"/>
            </a:xfrm>
            <a:prstGeom prst="line">
              <a:avLst/>
            </a:prstGeom>
            <a:noFill/>
            <a:ln w="9525" cap="flat" cmpd="sng" algn="ctr">
              <a:solidFill>
                <a:srgbClr val="333399">
                  <a:shade val="95000"/>
                  <a:satMod val="105000"/>
                </a:srgbClr>
              </a:solidFill>
              <a:prstDash val="dash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7020096" y="2780928"/>
              <a:ext cx="1800376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BBE0E3">
                      <a:lumMod val="50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Planifier, Exécuter, Réviser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lang="en-ZA" sz="1050" kern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Evaluer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le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risque</a:t>
              </a:r>
              <a:endParaRPr lang="en-ZA" sz="1050" kern="0" dirty="0" smtClean="0">
                <a:solidFill>
                  <a:schemeClr val="accent1"/>
                </a:solidFill>
              </a:endParaRPr>
            </a:p>
            <a:p>
              <a:pPr lvl="0"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</a:rPr>
                <a:t> </a:t>
              </a:r>
              <a:r>
                <a:rPr lang="fr-FR" sz="1050" b="1" noProof="0" dirty="0" smtClean="0">
                  <a:solidFill>
                    <a:schemeClr val="accent1"/>
                  </a:solidFill>
                </a:rPr>
                <a:t>Faire le Suivi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en ce qui </a:t>
              </a:r>
            </a:p>
            <a:p>
              <a:pPr lvl="0"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 concerne l’exécution des </a:t>
              </a:r>
            </a:p>
            <a:p>
              <a:pPr lvl="0">
                <a:defRPr/>
              </a:pPr>
              <a:r>
                <a:rPr lang="fr-FR" sz="1050" b="1" dirty="0">
                  <a:solidFill>
                    <a:schemeClr val="accent1"/>
                  </a:solidFill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  budgets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ZA" sz="1050" b="0" i="0" u="none" strike="noStrike" kern="0" cap="none" spc="0" normalizeH="0" baseline="0" noProof="0" dirty="0">
                <a:ln>
                  <a:noFill/>
                </a:ln>
                <a:solidFill>
                  <a:srgbClr val="BBE0E3">
                    <a:lumMod val="50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044737" y="4719943"/>
              <a:ext cx="191975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  <a:defRPr/>
              </a:pPr>
              <a:r>
                <a:rPr kumimoji="0" lang="en-ZA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BBE0E3">
                      <a:lumMod val="25000"/>
                    </a:srgbClr>
                  </a:solidFill>
                  <a:effectLst/>
                  <a:uLnTx/>
                  <a:uFillTx/>
                </a:rPr>
                <a:t> 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Mettre à jour la Feuille de </a:t>
              </a:r>
            </a:p>
            <a:p>
              <a:pPr>
                <a:defRPr/>
              </a:pPr>
              <a:r>
                <a:rPr lang="fr-FR" sz="1050" b="1" dirty="0" smtClean="0">
                  <a:solidFill>
                    <a:schemeClr val="accent1"/>
                  </a:solidFill>
                </a:rPr>
                <a:t>  Route des </a:t>
              </a:r>
              <a:r>
                <a:rPr lang="fr-FR" sz="1050" b="1" dirty="0">
                  <a:solidFill>
                    <a:schemeClr val="accent1"/>
                  </a:solidFill>
                </a:rPr>
                <a:t>R</a:t>
              </a:r>
              <a:r>
                <a:rPr lang="fr-FR" sz="1050" b="1" dirty="0" smtClean="0">
                  <a:solidFill>
                    <a:schemeClr val="accent1"/>
                  </a:solidFill>
                </a:rPr>
                <a:t>ésultats</a:t>
              </a:r>
              <a:endParaRPr kumimoji="0" lang="en-ZA" sz="105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</a:endParaRPr>
            </a:p>
            <a:p>
              <a:pPr>
                <a:buFont typeface="Arial" pitchFamily="34" charset="0"/>
                <a:buChar char="•"/>
                <a:defRPr/>
              </a:pPr>
              <a:r>
                <a:rPr lang="en-ZA" sz="1050" kern="0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Tenir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 </a:t>
              </a:r>
              <a:r>
                <a:rPr lang="en-ZA" sz="1050" b="1" dirty="0" smtClean="0">
                  <a:solidFill>
                    <a:schemeClr val="accent1"/>
                  </a:solidFill>
                </a:rPr>
                <a:t>les </a:t>
              </a:r>
              <a:r>
                <a:rPr lang="en-ZA" sz="1050" b="1" dirty="0" err="1" smtClean="0">
                  <a:solidFill>
                    <a:schemeClr val="accent1"/>
                  </a:solidFill>
                </a:rPr>
                <a:t>Partenaires</a:t>
              </a:r>
              <a:r>
                <a:rPr lang="en-ZA" sz="1050" b="1" dirty="0">
                  <a:solidFill>
                    <a:schemeClr val="accent1"/>
                  </a:solidFill>
                </a:rPr>
                <a:t> </a:t>
              </a:r>
              <a:r>
                <a:rPr lang="en-ZA" sz="1050" b="1" dirty="0" err="1">
                  <a:solidFill>
                    <a:schemeClr val="accent1"/>
                  </a:solidFill>
                </a:rPr>
                <a:t>informés</a:t>
              </a:r>
              <a:endParaRPr lang="fr-FR" sz="1050" dirty="0" smtClean="0">
                <a:solidFill>
                  <a:schemeClr val="accent1"/>
                </a:solidFill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ZA" sz="1050" b="0" i="0" u="none" strike="noStrike" kern="0" cap="none" spc="0" normalizeH="0" baseline="0" noProof="0" dirty="0">
                <a:ln>
                  <a:noFill/>
                </a:ln>
                <a:solidFill>
                  <a:srgbClr val="BBE0E3">
                    <a:lumMod val="25000"/>
                  </a:srgbClr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663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8-Point Star 3"/>
          <p:cNvSpPr/>
          <p:nvPr/>
        </p:nvSpPr>
        <p:spPr>
          <a:xfrm>
            <a:off x="107504" y="1153034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1</a:t>
            </a:r>
            <a:endParaRPr lang="en-ZA" sz="1400" b="1" dirty="0"/>
          </a:p>
        </p:txBody>
      </p:sp>
      <p:sp>
        <p:nvSpPr>
          <p:cNvPr id="5" name="8-Point Star 4"/>
          <p:cNvSpPr/>
          <p:nvPr/>
        </p:nvSpPr>
        <p:spPr>
          <a:xfrm>
            <a:off x="107504" y="2165955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2</a:t>
            </a:r>
            <a:endParaRPr lang="en-ZA" sz="1400" b="1" dirty="0"/>
          </a:p>
        </p:txBody>
      </p:sp>
      <p:sp>
        <p:nvSpPr>
          <p:cNvPr id="6" name="Snip Single Corner Rectangle 5"/>
          <p:cNvSpPr/>
          <p:nvPr/>
        </p:nvSpPr>
        <p:spPr>
          <a:xfrm>
            <a:off x="611560" y="1085835"/>
            <a:ext cx="1656184" cy="494439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Evaluation  des </a:t>
            </a:r>
            <a:r>
              <a:rPr lang="en-ZA" sz="1050" dirty="0" err="1" smtClean="0"/>
              <a:t>stratégies</a:t>
            </a:r>
            <a:r>
              <a:rPr lang="en-ZA" sz="1050" dirty="0" smtClean="0"/>
              <a:t> </a:t>
            </a:r>
            <a:r>
              <a:rPr lang="en-ZA" sz="1050" dirty="0" err="1" smtClean="0"/>
              <a:t>actuelles</a:t>
            </a:r>
            <a:r>
              <a:rPr lang="en-ZA" sz="1050" dirty="0" smtClean="0"/>
              <a:t> [3.1 to 3.5]]</a:t>
            </a:r>
            <a:endParaRPr lang="en-ZA" sz="1050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611560" y="1805915"/>
            <a:ext cx="1656184" cy="494439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Organiser des  Entretiens types[3.6]</a:t>
            </a:r>
            <a:endParaRPr lang="en-ZA" sz="1050" dirty="0"/>
          </a:p>
        </p:txBody>
      </p:sp>
      <p:sp>
        <p:nvSpPr>
          <p:cNvPr id="8" name="Snip Single Corner Rectangle 7"/>
          <p:cNvSpPr/>
          <p:nvPr/>
        </p:nvSpPr>
        <p:spPr>
          <a:xfrm>
            <a:off x="611560" y="2381979"/>
            <a:ext cx="1656184" cy="494439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Mener une Etude sur les points  Forts et les  points Faibles[3.6.7]</a:t>
            </a:r>
            <a:endParaRPr lang="en-ZA" sz="1050" dirty="0"/>
          </a:p>
        </p:txBody>
      </p:sp>
      <p:sp>
        <p:nvSpPr>
          <p:cNvPr id="9" name="Isosceles Triangle 8"/>
          <p:cNvSpPr/>
          <p:nvPr/>
        </p:nvSpPr>
        <p:spPr>
          <a:xfrm rot="5400000">
            <a:off x="3025939" y="1826283"/>
            <a:ext cx="1848750" cy="360040"/>
          </a:xfrm>
          <a:prstGeom prst="triangl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ound Diagonal Corner Rectangle 9"/>
          <p:cNvSpPr/>
          <p:nvPr/>
        </p:nvSpPr>
        <p:spPr>
          <a:xfrm rot="5400000">
            <a:off x="1863315" y="1778296"/>
            <a:ext cx="1872208" cy="487286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Conclusions des </a:t>
            </a:r>
            <a:r>
              <a:rPr lang="en-ZA" sz="1400" dirty="0"/>
              <a:t> </a:t>
            </a:r>
            <a:r>
              <a:rPr lang="en-ZA" sz="1400" dirty="0" smtClean="0"/>
              <a:t>Rapports</a:t>
            </a:r>
            <a:endParaRPr lang="en-ZA" sz="1400" dirty="0"/>
          </a:p>
        </p:txBody>
      </p:sp>
      <p:sp>
        <p:nvSpPr>
          <p:cNvPr id="11" name="8-Point Star 10"/>
          <p:cNvSpPr/>
          <p:nvPr/>
        </p:nvSpPr>
        <p:spPr>
          <a:xfrm>
            <a:off x="2608459" y="60939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3</a:t>
            </a:r>
            <a:endParaRPr lang="en-ZA" sz="1400" b="1" dirty="0"/>
          </a:p>
        </p:txBody>
      </p:sp>
      <p:sp>
        <p:nvSpPr>
          <p:cNvPr id="12" name="8-Point Star 11"/>
          <p:cNvSpPr/>
          <p:nvPr/>
        </p:nvSpPr>
        <p:spPr>
          <a:xfrm>
            <a:off x="3203848" y="60939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4</a:t>
            </a:r>
            <a:endParaRPr lang="en-ZA" sz="1400" b="1" dirty="0"/>
          </a:p>
        </p:txBody>
      </p:sp>
      <p:sp>
        <p:nvSpPr>
          <p:cNvPr id="13" name="Round Diagonal Corner Rectangle 12"/>
          <p:cNvSpPr/>
          <p:nvPr/>
        </p:nvSpPr>
        <p:spPr>
          <a:xfrm rot="5400000">
            <a:off x="2456149" y="1778296"/>
            <a:ext cx="1872208" cy="487286"/>
          </a:xfrm>
          <a:prstGeom prst="round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 smtClean="0"/>
              <a:t>Résultats Préliminaires</a:t>
            </a:r>
            <a:endParaRPr lang="en-ZA" sz="1400" dirty="0"/>
          </a:p>
        </p:txBody>
      </p:sp>
      <p:sp>
        <p:nvSpPr>
          <p:cNvPr id="14" name="8-Point Star 13"/>
          <p:cNvSpPr/>
          <p:nvPr/>
        </p:nvSpPr>
        <p:spPr>
          <a:xfrm>
            <a:off x="4549403" y="58177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5</a:t>
            </a:r>
            <a:endParaRPr lang="en-ZA" sz="1400" b="1" dirty="0"/>
          </a:p>
        </p:txBody>
      </p:sp>
      <p:sp>
        <p:nvSpPr>
          <p:cNvPr id="15" name="Rectangle 14"/>
          <p:cNvSpPr/>
          <p:nvPr/>
        </p:nvSpPr>
        <p:spPr>
          <a:xfrm>
            <a:off x="482434" y="1647473"/>
            <a:ext cx="1929325" cy="1382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TextBox 16"/>
          <p:cNvSpPr txBox="1"/>
          <p:nvPr/>
        </p:nvSpPr>
        <p:spPr>
          <a:xfrm>
            <a:off x="4088390" y="1013827"/>
            <a:ext cx="14125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b="1" dirty="0" smtClean="0">
                <a:solidFill>
                  <a:schemeClr val="tx2"/>
                </a:solidFill>
              </a:rPr>
              <a:t>Organiser </a:t>
            </a:r>
            <a:r>
              <a:rPr lang="en-ZA" sz="1100" b="1" dirty="0">
                <a:solidFill>
                  <a:schemeClr val="tx2"/>
                </a:solidFill>
              </a:rPr>
              <a:t> </a:t>
            </a:r>
            <a:r>
              <a:rPr lang="en-ZA" sz="1100" b="1" dirty="0" smtClean="0">
                <a:solidFill>
                  <a:schemeClr val="tx2"/>
                </a:solidFill>
              </a:rPr>
              <a:t>Un Atelier</a:t>
            </a:r>
            <a:endParaRPr lang="en-ZA" sz="1100" b="1" dirty="0">
              <a:solidFill>
                <a:schemeClr val="tx2"/>
              </a:solidFill>
            </a:endParaRPr>
          </a:p>
        </p:txBody>
      </p:sp>
      <p:sp>
        <p:nvSpPr>
          <p:cNvPr id="21" name="Isosceles Triangle 20"/>
          <p:cNvSpPr/>
          <p:nvPr/>
        </p:nvSpPr>
        <p:spPr>
          <a:xfrm rot="5400000">
            <a:off x="4763749" y="1841919"/>
            <a:ext cx="1848750" cy="360040"/>
          </a:xfrm>
          <a:prstGeom prst="triangl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Cloud 19"/>
          <p:cNvSpPr/>
          <p:nvPr/>
        </p:nvSpPr>
        <p:spPr>
          <a:xfrm>
            <a:off x="5645696" y="384076"/>
            <a:ext cx="1080120" cy="755446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600" i="1" dirty="0" smtClean="0">
                <a:solidFill>
                  <a:schemeClr val="tx2"/>
                </a:solidFill>
              </a:rPr>
              <a:t>Comprehension Commune</a:t>
            </a:r>
            <a:endParaRPr lang="en-ZA" sz="600" i="1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0219" y="3174067"/>
            <a:ext cx="2601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Outils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Approche de la Stratégie</a:t>
            </a:r>
          </a:p>
          <a:p>
            <a:pPr marL="171450" lvl="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 smtClean="0">
                <a:solidFill>
                  <a:schemeClr val="accent1"/>
                </a:solidFill>
              </a:rPr>
              <a:t> à outils de la </a:t>
            </a:r>
            <a:r>
              <a:rPr lang="en-ZA" sz="800" dirty="0" err="1" smtClean="0">
                <a:solidFill>
                  <a:srgbClr val="4F81BD"/>
                </a:solidFill>
              </a:rPr>
              <a:t>Stratégie</a:t>
            </a:r>
            <a:endParaRPr lang="en-ZA" sz="800" dirty="0" smtClean="0">
              <a:solidFill>
                <a:schemeClr val="accent1"/>
              </a:solidFill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Questionnaire pour l’Entretien Type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Questionnaire sur les points Forts et les points Faibles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Tableau du SWOT </a:t>
            </a:r>
            <a:endParaRPr lang="en-ZA" sz="800" dirty="0">
              <a:solidFill>
                <a:schemeClr val="accent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35253" y="3174067"/>
            <a:ext cx="1283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Outils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Outils de Facilitation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Outils</a:t>
            </a:r>
            <a:r>
              <a:rPr lang="en-ZA" sz="800" dirty="0" smtClean="0">
                <a:solidFill>
                  <a:schemeClr val="accent1"/>
                </a:solidFill>
              </a:rPr>
              <a:t> de </a:t>
            </a:r>
            <a:r>
              <a:rPr lang="en-ZA" sz="800" dirty="0" err="1" smtClean="0">
                <a:solidFill>
                  <a:schemeClr val="accent1"/>
                </a:solidFill>
              </a:rPr>
              <a:t>l’Atelier</a:t>
            </a:r>
            <a:r>
              <a:rPr lang="en-ZA" sz="800" dirty="0" smtClean="0">
                <a:solidFill>
                  <a:schemeClr val="accent1"/>
                </a:solidFill>
              </a:rPr>
              <a:t> pour la </a:t>
            </a:r>
            <a:r>
              <a:rPr lang="en-ZA" sz="800" dirty="0" err="1" smtClean="0">
                <a:solidFill>
                  <a:schemeClr val="accent1"/>
                </a:solidFill>
              </a:rPr>
              <a:t>Stratégie</a:t>
            </a:r>
            <a:r>
              <a:rPr lang="en-ZA" sz="800" dirty="0" smtClean="0">
                <a:solidFill>
                  <a:schemeClr val="accent1"/>
                </a:solidFill>
              </a:rPr>
              <a:t> de </a:t>
            </a:r>
            <a:r>
              <a:rPr lang="en-ZA" sz="800" dirty="0" err="1" smtClean="0">
                <a:solidFill>
                  <a:schemeClr val="accent1"/>
                </a:solidFill>
              </a:rPr>
              <a:t>l’OPC</a:t>
            </a:r>
            <a:endParaRPr lang="en-ZA" sz="800" dirty="0" smtClean="0">
              <a:solidFill>
                <a:schemeClr val="accent1"/>
              </a:solidFill>
            </a:endParaRPr>
          </a:p>
          <a:p>
            <a:endParaRPr lang="en-ZA" sz="800" dirty="0">
              <a:solidFill>
                <a:schemeClr val="accent1"/>
              </a:solidFill>
            </a:endParaRPr>
          </a:p>
        </p:txBody>
      </p:sp>
      <p:sp>
        <p:nvSpPr>
          <p:cNvPr id="43" name="8-Point Star 42"/>
          <p:cNvSpPr/>
          <p:nvPr/>
        </p:nvSpPr>
        <p:spPr>
          <a:xfrm>
            <a:off x="7092280" y="905815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1</a:t>
            </a:r>
            <a:endParaRPr lang="en-ZA" sz="1400" b="1" dirty="0"/>
          </a:p>
        </p:txBody>
      </p:sp>
      <p:sp>
        <p:nvSpPr>
          <p:cNvPr id="44" name="8-Point Star 43"/>
          <p:cNvSpPr/>
          <p:nvPr/>
        </p:nvSpPr>
        <p:spPr>
          <a:xfrm>
            <a:off x="7092280" y="1342672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2</a:t>
            </a:r>
            <a:endParaRPr lang="en-ZA" sz="1400" b="1" dirty="0"/>
          </a:p>
        </p:txBody>
      </p:sp>
      <p:sp>
        <p:nvSpPr>
          <p:cNvPr id="45" name="Snip Single Corner Rectangle 44"/>
          <p:cNvSpPr/>
          <p:nvPr/>
        </p:nvSpPr>
        <p:spPr>
          <a:xfrm>
            <a:off x="7525313" y="1340768"/>
            <a:ext cx="1444353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err="1" smtClean="0"/>
              <a:t>Concevoir</a:t>
            </a:r>
            <a:r>
              <a:rPr lang="en-ZA" sz="900" dirty="0" smtClean="0"/>
              <a:t> </a:t>
            </a:r>
            <a:r>
              <a:rPr lang="en-ZA" sz="900" dirty="0" smtClean="0"/>
              <a:t> </a:t>
            </a:r>
            <a:r>
              <a:rPr lang="en-ZA" sz="900" dirty="0" smtClean="0"/>
              <a:t>le </a:t>
            </a:r>
            <a:r>
              <a:rPr lang="en-ZA" sz="900" dirty="0" err="1" smtClean="0"/>
              <a:t>Modèle</a:t>
            </a:r>
            <a:r>
              <a:rPr lang="en-ZA" sz="900" dirty="0" smtClean="0"/>
              <a:t> </a:t>
            </a:r>
            <a:r>
              <a:rPr lang="en-ZA" sz="900" dirty="0" err="1" smtClean="0"/>
              <a:t>d’Entreprise</a:t>
            </a:r>
            <a:r>
              <a:rPr lang="en-ZA" sz="900" dirty="0" smtClean="0"/>
              <a:t> [</a:t>
            </a:r>
            <a:r>
              <a:rPr lang="en-ZA" sz="900" dirty="0" smtClean="0"/>
              <a:t>4.4]</a:t>
            </a:r>
            <a:endParaRPr lang="en-ZA" sz="900" dirty="0"/>
          </a:p>
        </p:txBody>
      </p:sp>
      <p:sp>
        <p:nvSpPr>
          <p:cNvPr id="46" name="Snip Single Corner Rectangle 45"/>
          <p:cNvSpPr/>
          <p:nvPr/>
        </p:nvSpPr>
        <p:spPr>
          <a:xfrm>
            <a:off x="7525313" y="908720"/>
            <a:ext cx="1444353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err="1" smtClean="0"/>
              <a:t>Concevoir</a:t>
            </a:r>
            <a:r>
              <a:rPr lang="en-ZA" sz="900" dirty="0" smtClean="0"/>
              <a:t> </a:t>
            </a:r>
            <a:r>
              <a:rPr lang="en-ZA" sz="900" dirty="0" smtClean="0"/>
              <a:t>la Mission, la Vision et les </a:t>
            </a:r>
            <a:r>
              <a:rPr lang="en-ZA" sz="900" dirty="0" err="1" smtClean="0"/>
              <a:t>Valeurs</a:t>
            </a:r>
            <a:r>
              <a:rPr lang="en-ZA" sz="900" dirty="0" smtClean="0"/>
              <a:t>[4.2, 4.3]</a:t>
            </a:r>
            <a:endParaRPr lang="en-ZA" sz="900" dirty="0"/>
          </a:p>
        </p:txBody>
      </p:sp>
      <p:sp>
        <p:nvSpPr>
          <p:cNvPr id="47" name="Snip Single Corner Rectangle 46"/>
          <p:cNvSpPr/>
          <p:nvPr/>
        </p:nvSpPr>
        <p:spPr>
          <a:xfrm>
            <a:off x="7525313" y="1774720"/>
            <a:ext cx="1444353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err="1" smtClean="0"/>
              <a:t>Concevoir</a:t>
            </a:r>
            <a:r>
              <a:rPr lang="en-ZA" sz="900" dirty="0" smtClean="0"/>
              <a:t> </a:t>
            </a:r>
            <a:r>
              <a:rPr lang="en-ZA" sz="900" dirty="0" smtClean="0"/>
              <a:t>les Intentions </a:t>
            </a:r>
            <a:r>
              <a:rPr lang="en-ZA" sz="900" dirty="0" err="1"/>
              <a:t>S</a:t>
            </a:r>
            <a:r>
              <a:rPr lang="en-ZA" sz="900" dirty="0" err="1" smtClean="0"/>
              <a:t>tratégiques</a:t>
            </a:r>
            <a:r>
              <a:rPr lang="en-ZA" sz="900" dirty="0" smtClean="0"/>
              <a:t> [4.7]</a:t>
            </a:r>
            <a:endParaRPr lang="en-ZA" sz="900" dirty="0"/>
          </a:p>
        </p:txBody>
      </p:sp>
      <p:sp>
        <p:nvSpPr>
          <p:cNvPr id="48" name="8-Point Star 47"/>
          <p:cNvSpPr/>
          <p:nvPr/>
        </p:nvSpPr>
        <p:spPr>
          <a:xfrm>
            <a:off x="7092280" y="179027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3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267241" y="3506562"/>
            <a:ext cx="19175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Outils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 smtClean="0">
                <a:solidFill>
                  <a:schemeClr val="accent1"/>
                </a:solidFill>
              </a:rPr>
              <a:t>  </a:t>
            </a:r>
            <a:r>
              <a:rPr lang="en-ZA" sz="800" dirty="0">
                <a:solidFill>
                  <a:schemeClr val="accent1"/>
                </a:solidFill>
              </a:rPr>
              <a:t>à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 err="1" smtClean="0">
                <a:solidFill>
                  <a:schemeClr val="accent1"/>
                </a:solidFill>
              </a:rPr>
              <a:t>Outils</a:t>
            </a:r>
            <a:r>
              <a:rPr lang="en-ZA" sz="800" dirty="0" smtClean="0">
                <a:solidFill>
                  <a:schemeClr val="accent1"/>
                </a:solidFill>
              </a:rPr>
              <a:t> pour  la Facilitation</a:t>
            </a:r>
            <a:endParaRPr lang="en-ZA" sz="800" dirty="0">
              <a:solidFill>
                <a:schemeClr val="accent1"/>
              </a:solidFill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 smtClean="0">
                <a:solidFill>
                  <a:schemeClr val="accent1"/>
                </a:solidFill>
              </a:rPr>
              <a:t>  </a:t>
            </a:r>
            <a:r>
              <a:rPr lang="en-ZA" sz="800" dirty="0">
                <a:solidFill>
                  <a:schemeClr val="accent1"/>
                </a:solidFill>
              </a:rPr>
              <a:t>à </a:t>
            </a:r>
            <a:r>
              <a:rPr lang="en-ZA" sz="800" dirty="0" err="1" smtClean="0">
                <a:solidFill>
                  <a:schemeClr val="accent1"/>
                </a:solidFill>
              </a:rPr>
              <a:t>Outils</a:t>
            </a:r>
            <a:r>
              <a:rPr lang="en-ZA" sz="800" dirty="0" smtClean="0">
                <a:solidFill>
                  <a:schemeClr val="accent1"/>
                </a:solidFill>
              </a:rPr>
              <a:t> du </a:t>
            </a:r>
            <a:r>
              <a:rPr lang="en-ZA" sz="800" dirty="0" err="1">
                <a:solidFill>
                  <a:schemeClr val="accent1"/>
                </a:solidFill>
              </a:rPr>
              <a:t>M</a:t>
            </a:r>
            <a:r>
              <a:rPr lang="en-ZA" sz="800" dirty="0" err="1" smtClean="0">
                <a:solidFill>
                  <a:schemeClr val="accent1"/>
                </a:solidFill>
              </a:rPr>
              <a:t>odèle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ZA" sz="800" dirty="0" smtClean="0">
                <a:solidFill>
                  <a:schemeClr val="accent1"/>
                </a:solidFill>
              </a:rPr>
              <a:t>        </a:t>
            </a:r>
            <a:r>
              <a:rPr lang="en-ZA" sz="800" dirty="0" err="1" smtClean="0">
                <a:solidFill>
                  <a:schemeClr val="accent1"/>
                </a:solidFill>
              </a:rPr>
              <a:t>d’Entreprise</a:t>
            </a:r>
            <a:endParaRPr lang="en-ZA" sz="800" dirty="0" smtClean="0">
              <a:solidFill>
                <a:schemeClr val="accent1"/>
              </a:solidFill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>
                <a:solidFill>
                  <a:schemeClr val="accent1"/>
                </a:solidFill>
              </a:rPr>
              <a:t> à</a:t>
            </a:r>
            <a:r>
              <a:rPr lang="en-ZA" sz="800" dirty="0" smtClean="0">
                <a:solidFill>
                  <a:schemeClr val="accent1"/>
                </a:solidFill>
              </a:rPr>
              <a:t>  </a:t>
            </a:r>
            <a:r>
              <a:rPr lang="en-ZA" sz="800" dirty="0" err="1" smtClean="0">
                <a:solidFill>
                  <a:schemeClr val="accent1"/>
                </a:solidFill>
              </a:rPr>
              <a:t>Outils</a:t>
            </a:r>
            <a:r>
              <a:rPr lang="en-ZA" sz="800" dirty="0" smtClean="0">
                <a:solidFill>
                  <a:schemeClr val="accent1"/>
                </a:solidFill>
              </a:rPr>
              <a:t> de </a:t>
            </a:r>
            <a:r>
              <a:rPr lang="en-ZA" sz="800" dirty="0" err="1" smtClean="0">
                <a:solidFill>
                  <a:schemeClr val="accent1"/>
                </a:solidFill>
              </a:rPr>
              <a:t>l’Atelier</a:t>
            </a:r>
            <a:r>
              <a:rPr lang="en-ZA" sz="800" dirty="0" smtClean="0">
                <a:solidFill>
                  <a:schemeClr val="accent1"/>
                </a:solidFill>
              </a:rPr>
              <a:t> pour la</a:t>
            </a:r>
          </a:p>
          <a:p>
            <a:pPr marL="171450" indent="-171450"/>
            <a:r>
              <a:rPr lang="en-ZA" sz="800" dirty="0" smtClean="0">
                <a:solidFill>
                  <a:schemeClr val="accent1"/>
                </a:solidFill>
              </a:rPr>
              <a:t>        </a:t>
            </a:r>
            <a:r>
              <a:rPr lang="en-ZA" sz="800" dirty="0" err="1" smtClean="0">
                <a:solidFill>
                  <a:schemeClr val="accent1"/>
                </a:solidFill>
              </a:rPr>
              <a:t>Stratégie</a:t>
            </a:r>
            <a:r>
              <a:rPr lang="en-ZA" sz="800" dirty="0" smtClean="0">
                <a:solidFill>
                  <a:schemeClr val="accent1"/>
                </a:solidFill>
              </a:rPr>
              <a:t> de </a:t>
            </a:r>
            <a:r>
              <a:rPr lang="en-ZA" sz="800" dirty="0" err="1" smtClean="0">
                <a:solidFill>
                  <a:schemeClr val="accent1"/>
                </a:solidFill>
              </a:rPr>
              <a:t>l’OPC</a:t>
            </a:r>
            <a:endParaRPr lang="en-ZA" sz="800" dirty="0" smtClean="0">
              <a:solidFill>
                <a:schemeClr val="accent1"/>
              </a:solidFill>
            </a:endParaRPr>
          </a:p>
          <a:p>
            <a:endParaRPr lang="en-ZA" sz="800" dirty="0">
              <a:solidFill>
                <a:schemeClr val="accent1"/>
              </a:solidFill>
            </a:endParaRPr>
          </a:p>
        </p:txBody>
      </p:sp>
      <p:sp>
        <p:nvSpPr>
          <p:cNvPr id="56" name="8-Point Star 55"/>
          <p:cNvSpPr/>
          <p:nvPr/>
        </p:nvSpPr>
        <p:spPr>
          <a:xfrm>
            <a:off x="168774" y="4684331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1</a:t>
            </a:r>
            <a:endParaRPr lang="en-ZA" sz="1400" b="1" dirty="0"/>
          </a:p>
        </p:txBody>
      </p:sp>
      <p:sp>
        <p:nvSpPr>
          <p:cNvPr id="57" name="8-Point Star 56"/>
          <p:cNvSpPr/>
          <p:nvPr/>
        </p:nvSpPr>
        <p:spPr>
          <a:xfrm>
            <a:off x="168774" y="5121188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2</a:t>
            </a:r>
            <a:endParaRPr lang="en-ZA" sz="1400" b="1" dirty="0"/>
          </a:p>
        </p:txBody>
      </p:sp>
      <p:sp>
        <p:nvSpPr>
          <p:cNvPr id="58" name="Snip Single Corner Rectangle 57"/>
          <p:cNvSpPr/>
          <p:nvPr/>
        </p:nvSpPr>
        <p:spPr>
          <a:xfrm>
            <a:off x="611560" y="4684331"/>
            <a:ext cx="1656184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Développer la Feuille de route et </a:t>
            </a:r>
            <a:r>
              <a:rPr lang="en-ZA" sz="1050" dirty="0" smtClean="0"/>
              <a:t>les </a:t>
            </a:r>
            <a:r>
              <a:rPr lang="en-ZA" sz="1050" dirty="0" smtClean="0"/>
              <a:t>Chartes[4.10, 5.1]</a:t>
            </a:r>
            <a:endParaRPr lang="en-ZA" sz="1050" dirty="0"/>
          </a:p>
        </p:txBody>
      </p:sp>
      <p:sp>
        <p:nvSpPr>
          <p:cNvPr id="59" name="Snip Single Corner Rectangle 58"/>
          <p:cNvSpPr/>
          <p:nvPr/>
        </p:nvSpPr>
        <p:spPr>
          <a:xfrm>
            <a:off x="2843808" y="5517232"/>
            <a:ext cx="1656184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err="1" smtClean="0"/>
              <a:t>Préparation</a:t>
            </a:r>
            <a:r>
              <a:rPr lang="en-ZA" sz="1050" dirty="0" smtClean="0"/>
              <a:t> </a:t>
            </a:r>
            <a:r>
              <a:rPr lang="en-ZA" sz="1050" dirty="0" smtClean="0"/>
              <a:t>d</a:t>
            </a:r>
            <a:r>
              <a:rPr lang="en-ZA" sz="1050" dirty="0" smtClean="0"/>
              <a:t>es </a:t>
            </a:r>
            <a:r>
              <a:rPr lang="en-ZA" sz="1050" dirty="0" smtClean="0"/>
              <a:t>Budgets[5.3]</a:t>
            </a:r>
            <a:endParaRPr lang="en-ZA" sz="1050" dirty="0"/>
          </a:p>
        </p:txBody>
      </p:sp>
      <p:sp>
        <p:nvSpPr>
          <p:cNvPr id="60" name="Snip Single Corner Rectangle 59"/>
          <p:cNvSpPr/>
          <p:nvPr/>
        </p:nvSpPr>
        <p:spPr>
          <a:xfrm>
            <a:off x="611560" y="5085184"/>
            <a:ext cx="1656184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Financement [5.2]</a:t>
            </a:r>
            <a:endParaRPr lang="en-ZA" sz="1050" dirty="0"/>
          </a:p>
        </p:txBody>
      </p:sp>
      <p:sp>
        <p:nvSpPr>
          <p:cNvPr id="61" name="8-Point Star 60"/>
          <p:cNvSpPr/>
          <p:nvPr/>
        </p:nvSpPr>
        <p:spPr>
          <a:xfrm>
            <a:off x="168774" y="5517232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3</a:t>
            </a:r>
          </a:p>
        </p:txBody>
      </p:sp>
      <p:sp>
        <p:nvSpPr>
          <p:cNvPr id="62" name="8-Point Star 61"/>
          <p:cNvSpPr/>
          <p:nvPr/>
        </p:nvSpPr>
        <p:spPr>
          <a:xfrm>
            <a:off x="2357756" y="468967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4</a:t>
            </a:r>
            <a:endParaRPr lang="en-ZA" sz="1400" b="1" dirty="0"/>
          </a:p>
        </p:txBody>
      </p:sp>
      <p:sp>
        <p:nvSpPr>
          <p:cNvPr id="63" name="8-Point Star 62"/>
          <p:cNvSpPr/>
          <p:nvPr/>
        </p:nvSpPr>
        <p:spPr>
          <a:xfrm>
            <a:off x="2357756" y="5111570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5</a:t>
            </a:r>
            <a:endParaRPr lang="en-ZA" sz="1400" b="1" dirty="0"/>
          </a:p>
        </p:txBody>
      </p:sp>
      <p:sp>
        <p:nvSpPr>
          <p:cNvPr id="64" name="Snip Single Corner Rectangle 63"/>
          <p:cNvSpPr/>
          <p:nvPr/>
        </p:nvSpPr>
        <p:spPr>
          <a:xfrm>
            <a:off x="2851844" y="5125996"/>
            <a:ext cx="1656184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 Plan  de Communications[5.5]</a:t>
            </a:r>
            <a:endParaRPr lang="en-ZA" sz="1050" dirty="0"/>
          </a:p>
        </p:txBody>
      </p:sp>
      <p:sp>
        <p:nvSpPr>
          <p:cNvPr id="65" name="Snip Single Corner Rectangle 64"/>
          <p:cNvSpPr/>
          <p:nvPr/>
        </p:nvSpPr>
        <p:spPr>
          <a:xfrm>
            <a:off x="607391" y="5517232"/>
            <a:ext cx="1656184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Plan de Gestion des Partenaires[5.3]</a:t>
            </a:r>
            <a:endParaRPr lang="en-ZA" sz="1050" dirty="0"/>
          </a:p>
        </p:txBody>
      </p:sp>
      <p:sp>
        <p:nvSpPr>
          <p:cNvPr id="66" name="Snip Single Corner Rectangle 65"/>
          <p:cNvSpPr/>
          <p:nvPr/>
        </p:nvSpPr>
        <p:spPr>
          <a:xfrm>
            <a:off x="2843808" y="4681089"/>
            <a:ext cx="1656184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050" dirty="0" smtClean="0"/>
              <a:t>Liste des Risques[5.4]</a:t>
            </a:r>
            <a:endParaRPr lang="en-ZA" sz="1050" dirty="0"/>
          </a:p>
        </p:txBody>
      </p:sp>
      <p:sp>
        <p:nvSpPr>
          <p:cNvPr id="67" name="8-Point Star 66"/>
          <p:cNvSpPr/>
          <p:nvPr/>
        </p:nvSpPr>
        <p:spPr>
          <a:xfrm>
            <a:off x="2357756" y="5538809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6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85030" y="5882674"/>
            <a:ext cx="2166814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Outils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fr-FR" sz="1050" b="1" dirty="0" smtClean="0">
                <a:solidFill>
                  <a:srgbClr val="4F81BD"/>
                </a:solidFill>
              </a:rPr>
              <a:t> </a:t>
            </a:r>
            <a:r>
              <a:rPr lang="en-ZA" sz="1050" dirty="0">
                <a:solidFill>
                  <a:schemeClr val="accent1"/>
                </a:solidFill>
              </a:rPr>
              <a:t>à</a:t>
            </a:r>
            <a:r>
              <a:rPr lang="fr-FR" sz="1050" b="1" dirty="0" smtClean="0">
                <a:solidFill>
                  <a:srgbClr val="4F81BD"/>
                </a:solidFill>
              </a:rPr>
              <a:t> </a:t>
            </a:r>
            <a:r>
              <a:rPr lang="en-ZA" sz="800" dirty="0" err="1" smtClean="0">
                <a:solidFill>
                  <a:schemeClr val="accent1"/>
                </a:solidFill>
              </a:rPr>
              <a:t>Outils</a:t>
            </a:r>
            <a:r>
              <a:rPr lang="en-ZA" sz="800" dirty="0" smtClean="0">
                <a:solidFill>
                  <a:schemeClr val="accent1"/>
                </a:solidFill>
              </a:rPr>
              <a:t> pour  la Facilitation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 smtClean="0">
                <a:solidFill>
                  <a:schemeClr val="accent1"/>
                </a:solidFill>
              </a:rPr>
              <a:t>  </a:t>
            </a:r>
            <a:r>
              <a:rPr lang="en-ZA" sz="800" dirty="0">
                <a:solidFill>
                  <a:schemeClr val="accent1"/>
                </a:solidFill>
              </a:rPr>
              <a:t>à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 err="1">
                <a:solidFill>
                  <a:schemeClr val="accent1"/>
                </a:solidFill>
              </a:rPr>
              <a:t>O</a:t>
            </a:r>
            <a:r>
              <a:rPr lang="en-ZA" sz="800" dirty="0" err="1" smtClean="0">
                <a:solidFill>
                  <a:schemeClr val="accent1"/>
                </a:solidFill>
              </a:rPr>
              <a:t>utils</a:t>
            </a:r>
            <a:r>
              <a:rPr lang="en-ZA" sz="800" dirty="0" smtClean="0">
                <a:solidFill>
                  <a:schemeClr val="accent1"/>
                </a:solidFill>
              </a:rPr>
              <a:t> pour le </a:t>
            </a:r>
            <a:r>
              <a:rPr lang="en-ZA" sz="800" dirty="0" err="1">
                <a:solidFill>
                  <a:schemeClr val="accent1"/>
                </a:solidFill>
              </a:rPr>
              <a:t>M</a:t>
            </a:r>
            <a:r>
              <a:rPr lang="en-ZA" sz="800" dirty="0" err="1" smtClean="0">
                <a:solidFill>
                  <a:schemeClr val="accent1"/>
                </a:solidFill>
              </a:rPr>
              <a:t>odèle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 err="1" smtClean="0">
                <a:solidFill>
                  <a:schemeClr val="accent1"/>
                </a:solidFill>
              </a:rPr>
              <a:t>d’Entreprise</a:t>
            </a:r>
            <a:endParaRPr lang="en-ZA" sz="800" dirty="0" smtClean="0">
              <a:solidFill>
                <a:schemeClr val="accent1"/>
              </a:solidFill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 smtClean="0">
                <a:solidFill>
                  <a:schemeClr val="accent1"/>
                </a:solidFill>
              </a:rPr>
              <a:t>  </a:t>
            </a:r>
            <a:r>
              <a:rPr lang="en-ZA" sz="800" dirty="0">
                <a:solidFill>
                  <a:schemeClr val="accent1"/>
                </a:solidFill>
              </a:rPr>
              <a:t>à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 err="1">
                <a:solidFill>
                  <a:schemeClr val="accent1"/>
                </a:solidFill>
              </a:rPr>
              <a:t>O</a:t>
            </a:r>
            <a:r>
              <a:rPr lang="en-ZA" sz="800" dirty="0" err="1" smtClean="0">
                <a:solidFill>
                  <a:schemeClr val="accent1"/>
                </a:solidFill>
              </a:rPr>
              <a:t>utils</a:t>
            </a:r>
            <a:r>
              <a:rPr lang="en-ZA" sz="800" dirty="0" smtClean="0">
                <a:solidFill>
                  <a:schemeClr val="accent1"/>
                </a:solidFill>
              </a:rPr>
              <a:t> pour </a:t>
            </a:r>
            <a:r>
              <a:rPr lang="en-ZA" sz="800" dirty="0" err="1" smtClean="0">
                <a:solidFill>
                  <a:schemeClr val="accent1"/>
                </a:solidFill>
              </a:rPr>
              <a:t>l’Atelier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>
                <a:solidFill>
                  <a:schemeClr val="accent1"/>
                </a:solidFill>
              </a:rPr>
              <a:t> </a:t>
            </a:r>
            <a:r>
              <a:rPr lang="en-ZA" sz="800" dirty="0" err="1" smtClean="0">
                <a:solidFill>
                  <a:schemeClr val="accent1"/>
                </a:solidFill>
              </a:rPr>
              <a:t>sur</a:t>
            </a:r>
            <a:endParaRPr lang="en-ZA" sz="800" dirty="0" smtClean="0">
              <a:solidFill>
                <a:schemeClr val="accent1"/>
              </a:solidFill>
            </a:endParaRPr>
          </a:p>
          <a:p>
            <a:pPr marL="171450" indent="-171450"/>
            <a:r>
              <a:rPr lang="en-ZA" sz="800" dirty="0" smtClean="0">
                <a:solidFill>
                  <a:schemeClr val="accent1"/>
                </a:solidFill>
              </a:rPr>
              <a:t>        </a:t>
            </a:r>
            <a:r>
              <a:rPr lang="en-ZA" sz="800" dirty="0" err="1" smtClean="0">
                <a:solidFill>
                  <a:schemeClr val="accent1"/>
                </a:solidFill>
              </a:rPr>
              <a:t>Stratégie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 smtClean="0">
                <a:solidFill>
                  <a:schemeClr val="accent1"/>
                </a:solidFill>
              </a:rPr>
              <a:t>de </a:t>
            </a:r>
            <a:r>
              <a:rPr lang="en-ZA" sz="800" dirty="0" err="1" smtClean="0">
                <a:solidFill>
                  <a:schemeClr val="accent1"/>
                </a:solidFill>
              </a:rPr>
              <a:t>l’OPC</a:t>
            </a:r>
            <a:endParaRPr lang="en-ZA" sz="800" dirty="0" smtClean="0">
              <a:solidFill>
                <a:schemeClr val="accent1"/>
              </a:solidFill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Manuel d’utilisation de la </a:t>
            </a:r>
            <a:r>
              <a:rPr lang="en-ZA" sz="800" dirty="0" err="1">
                <a:solidFill>
                  <a:schemeClr val="accent1"/>
                </a:solidFill>
              </a:rPr>
              <a:t>T</a:t>
            </a:r>
            <a:r>
              <a:rPr lang="en-ZA" sz="800" dirty="0" err="1" smtClean="0">
                <a:solidFill>
                  <a:schemeClr val="accent1"/>
                </a:solidFill>
              </a:rPr>
              <a:t>rousse</a:t>
            </a:r>
            <a:r>
              <a:rPr lang="en-ZA" sz="800" dirty="0" smtClean="0">
                <a:solidFill>
                  <a:schemeClr val="accent1"/>
                </a:solidFill>
              </a:rPr>
              <a:t>  </a:t>
            </a:r>
            <a:r>
              <a:rPr lang="en-ZA" sz="800" dirty="0">
                <a:solidFill>
                  <a:schemeClr val="accent1"/>
                </a:solidFill>
              </a:rPr>
              <a:t>à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 err="1">
                <a:solidFill>
                  <a:schemeClr val="accent1"/>
                </a:solidFill>
              </a:rPr>
              <a:t>O</a:t>
            </a:r>
            <a:r>
              <a:rPr lang="en-ZA" sz="800" dirty="0" err="1" smtClean="0">
                <a:solidFill>
                  <a:schemeClr val="accent1"/>
                </a:solidFill>
              </a:rPr>
              <a:t>utils</a:t>
            </a:r>
            <a:endParaRPr lang="en-ZA" sz="800" dirty="0">
              <a:solidFill>
                <a:schemeClr val="accent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-3467" y="26663"/>
            <a:ext cx="5983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>
                <a:solidFill>
                  <a:schemeClr val="tx2"/>
                </a:solidFill>
              </a:rPr>
              <a:t>Feuille de Route pour la </a:t>
            </a:r>
            <a:r>
              <a:rPr lang="en-ZA" dirty="0" err="1" smtClean="0">
                <a:solidFill>
                  <a:schemeClr val="tx2"/>
                </a:solidFill>
              </a:rPr>
              <a:t>Mise</a:t>
            </a:r>
            <a:r>
              <a:rPr lang="en-ZA" dirty="0" smtClean="0">
                <a:solidFill>
                  <a:schemeClr val="tx2"/>
                </a:solidFill>
              </a:rPr>
              <a:t> en Oeuvre de la </a:t>
            </a:r>
            <a:r>
              <a:rPr lang="en-ZA" dirty="0" err="1" smtClean="0">
                <a:solidFill>
                  <a:schemeClr val="tx2"/>
                </a:solidFill>
              </a:rPr>
              <a:t>Trousse</a:t>
            </a:r>
            <a:r>
              <a:rPr lang="en-ZA" dirty="0" smtClean="0">
                <a:solidFill>
                  <a:schemeClr val="tx2"/>
                </a:solidFill>
              </a:rPr>
              <a:t> à Outils</a:t>
            </a:r>
            <a:endParaRPr lang="en-ZA" dirty="0">
              <a:solidFill>
                <a:schemeClr val="tx2"/>
              </a:solidFill>
            </a:endParaRPr>
          </a:p>
        </p:txBody>
      </p:sp>
      <p:sp>
        <p:nvSpPr>
          <p:cNvPr id="70" name="8-Point Star 69"/>
          <p:cNvSpPr/>
          <p:nvPr/>
        </p:nvSpPr>
        <p:spPr>
          <a:xfrm>
            <a:off x="7111268" y="2282220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4</a:t>
            </a:r>
            <a:endParaRPr lang="en-ZA" sz="1400" b="1" dirty="0"/>
          </a:p>
        </p:txBody>
      </p:sp>
      <p:sp>
        <p:nvSpPr>
          <p:cNvPr id="71" name="8-Point Star 70"/>
          <p:cNvSpPr/>
          <p:nvPr/>
        </p:nvSpPr>
        <p:spPr>
          <a:xfrm>
            <a:off x="7111268" y="2704111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5</a:t>
            </a:r>
            <a:endParaRPr lang="en-ZA" sz="1400" b="1" dirty="0"/>
          </a:p>
        </p:txBody>
      </p:sp>
      <p:sp>
        <p:nvSpPr>
          <p:cNvPr id="72" name="Snip Single Corner Rectangle 71"/>
          <p:cNvSpPr/>
          <p:nvPr/>
        </p:nvSpPr>
        <p:spPr>
          <a:xfrm>
            <a:off x="7525313" y="2276872"/>
            <a:ext cx="1444353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err="1" smtClean="0"/>
              <a:t>Concevoir</a:t>
            </a:r>
            <a:r>
              <a:rPr lang="en-ZA" sz="900" dirty="0" smtClean="0"/>
              <a:t> </a:t>
            </a:r>
            <a:r>
              <a:rPr lang="en-ZA" sz="900" dirty="0" smtClean="0"/>
              <a:t> </a:t>
            </a:r>
            <a:r>
              <a:rPr lang="en-ZA" sz="900" dirty="0" smtClean="0"/>
              <a:t>la Fiche de la </a:t>
            </a:r>
            <a:r>
              <a:rPr lang="en-ZA" sz="900" dirty="0" err="1"/>
              <a:t>S</a:t>
            </a:r>
            <a:r>
              <a:rPr lang="en-ZA" sz="900" dirty="0" err="1" smtClean="0"/>
              <a:t>tratégie</a:t>
            </a:r>
            <a:r>
              <a:rPr lang="en-ZA" sz="900" dirty="0" smtClean="0"/>
              <a:t>  [4.7]</a:t>
            </a:r>
            <a:endParaRPr lang="en-ZA" sz="900" dirty="0"/>
          </a:p>
        </p:txBody>
      </p:sp>
      <p:sp>
        <p:nvSpPr>
          <p:cNvPr id="73" name="Snip Single Corner Rectangle 72"/>
          <p:cNvSpPr/>
          <p:nvPr/>
        </p:nvSpPr>
        <p:spPr>
          <a:xfrm>
            <a:off x="7525313" y="2704111"/>
            <a:ext cx="1444353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err="1" smtClean="0"/>
              <a:t>Concevoir</a:t>
            </a:r>
            <a:r>
              <a:rPr lang="en-ZA" sz="900" dirty="0" smtClean="0"/>
              <a:t> </a:t>
            </a:r>
            <a:r>
              <a:rPr lang="en-ZA" sz="900" dirty="0" smtClean="0"/>
              <a:t> </a:t>
            </a:r>
            <a:r>
              <a:rPr lang="en-ZA" sz="900" dirty="0" smtClean="0"/>
              <a:t>la Fiche des </a:t>
            </a:r>
            <a:r>
              <a:rPr lang="en-ZA" sz="900" dirty="0" err="1" smtClean="0"/>
              <a:t>Résultats</a:t>
            </a:r>
            <a:r>
              <a:rPr lang="en-ZA" sz="900" dirty="0" smtClean="0"/>
              <a:t> [4.8, 4.9]</a:t>
            </a:r>
            <a:endParaRPr lang="en-ZA" sz="900" dirty="0"/>
          </a:p>
        </p:txBody>
      </p:sp>
      <p:sp>
        <p:nvSpPr>
          <p:cNvPr id="74" name="Snip Single Corner Rectangle 73"/>
          <p:cNvSpPr/>
          <p:nvPr/>
        </p:nvSpPr>
        <p:spPr>
          <a:xfrm>
            <a:off x="7525313" y="3145776"/>
            <a:ext cx="1444353" cy="350423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900" dirty="0" err="1" smtClean="0"/>
              <a:t>Concevoir</a:t>
            </a:r>
            <a:r>
              <a:rPr lang="en-ZA" sz="900" dirty="0" smtClean="0"/>
              <a:t> </a:t>
            </a:r>
            <a:r>
              <a:rPr lang="en-ZA" sz="900" dirty="0" smtClean="0"/>
              <a:t>la </a:t>
            </a:r>
            <a:r>
              <a:rPr lang="en-ZA" sz="900" dirty="0" err="1" smtClean="0"/>
              <a:t>Feuille</a:t>
            </a:r>
            <a:r>
              <a:rPr lang="en-ZA" sz="900" dirty="0" smtClean="0"/>
              <a:t> de route [4.10]</a:t>
            </a:r>
            <a:endParaRPr lang="en-ZA" sz="900" dirty="0"/>
          </a:p>
        </p:txBody>
      </p:sp>
      <p:sp>
        <p:nvSpPr>
          <p:cNvPr id="75" name="8-Point Star 74"/>
          <p:cNvSpPr/>
          <p:nvPr/>
        </p:nvSpPr>
        <p:spPr>
          <a:xfrm>
            <a:off x="7111268" y="3131350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/>
              <a:t>6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469432"/>
            <a:ext cx="6841852" cy="3753085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Rectangle 2"/>
          <p:cNvSpPr/>
          <p:nvPr/>
        </p:nvSpPr>
        <p:spPr>
          <a:xfrm>
            <a:off x="7073037" y="540197"/>
            <a:ext cx="2052226" cy="375308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6" name="Rectangle 75"/>
          <p:cNvSpPr/>
          <p:nvPr/>
        </p:nvSpPr>
        <p:spPr>
          <a:xfrm>
            <a:off x="124289" y="4371449"/>
            <a:ext cx="4951700" cy="25382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TextBox 15"/>
          <p:cNvSpPr txBox="1"/>
          <p:nvPr/>
        </p:nvSpPr>
        <p:spPr>
          <a:xfrm>
            <a:off x="-15042" y="424733"/>
            <a:ext cx="3116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>
                <a:solidFill>
                  <a:schemeClr val="tx2"/>
                </a:solidFill>
              </a:rPr>
              <a:t>A: Evaluation actuelle et Base</a:t>
            </a:r>
            <a:endParaRPr lang="en-ZA" b="1" dirty="0">
              <a:solidFill>
                <a:schemeClr val="tx2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252245" y="424733"/>
            <a:ext cx="1517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ZA" dirty="0"/>
              <a:t>B: </a:t>
            </a:r>
            <a:r>
              <a:rPr lang="en-ZA" dirty="0" smtClean="0"/>
              <a:t>Conception</a:t>
            </a:r>
            <a:endParaRPr lang="en-ZA" dirty="0"/>
          </a:p>
        </p:txBody>
      </p:sp>
      <p:sp>
        <p:nvSpPr>
          <p:cNvPr id="79" name="TextBox 78"/>
          <p:cNvSpPr txBox="1"/>
          <p:nvPr/>
        </p:nvSpPr>
        <p:spPr>
          <a:xfrm>
            <a:off x="107504" y="4291673"/>
            <a:ext cx="2854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>
                <a:solidFill>
                  <a:schemeClr val="tx2"/>
                </a:solidFill>
              </a:rPr>
              <a:t>C: </a:t>
            </a:r>
            <a:r>
              <a:rPr lang="en-ZA" b="1" dirty="0" smtClean="0">
                <a:solidFill>
                  <a:schemeClr val="tx2"/>
                </a:solidFill>
              </a:rPr>
              <a:t>Plan de Mise en Oeuvre </a:t>
            </a:r>
            <a:endParaRPr lang="en-ZA" b="1" dirty="0">
              <a:solidFill>
                <a:schemeClr val="tx2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68144" y="1202556"/>
            <a:ext cx="108012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b="1" dirty="0" err="1" smtClean="0">
                <a:solidFill>
                  <a:schemeClr val="accent1"/>
                </a:solidFill>
              </a:rPr>
              <a:t>Resultats</a:t>
            </a:r>
            <a:endParaRPr lang="en-ZA" sz="800" b="1" dirty="0" smtClean="0">
              <a:solidFill>
                <a:schemeClr val="accent1"/>
              </a:solidFill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SWOT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PESTLE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Analyse de Concurrence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Révision Financière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FCS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Performance du</a:t>
            </a:r>
          </a:p>
          <a:p>
            <a:r>
              <a:rPr lang="en-ZA" sz="800" dirty="0">
                <a:solidFill>
                  <a:schemeClr val="accent1"/>
                </a:solidFill>
              </a:rPr>
              <a:t> </a:t>
            </a:r>
            <a:r>
              <a:rPr lang="en-ZA" sz="800" dirty="0" smtClean="0">
                <a:solidFill>
                  <a:schemeClr val="accent1"/>
                </a:solidFill>
              </a:rPr>
              <a:t>        service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smtClean="0">
                <a:solidFill>
                  <a:schemeClr val="accent1"/>
                </a:solidFill>
              </a:rPr>
              <a:t>Risques</a:t>
            </a:r>
          </a:p>
          <a:p>
            <a:pPr marL="171450" indent="-171450">
              <a:buFont typeface="Wingdings" pitchFamily="2" charset="2"/>
              <a:buChar char="§"/>
            </a:pPr>
            <a:endParaRPr lang="en-ZA" sz="800" dirty="0" smtClean="0">
              <a:solidFill>
                <a:schemeClr val="accent1"/>
              </a:solidFill>
            </a:endParaRPr>
          </a:p>
          <a:p>
            <a:endParaRPr lang="en-ZA" sz="800" dirty="0">
              <a:solidFill>
                <a:schemeClr val="accent1"/>
              </a:solidFill>
            </a:endParaRPr>
          </a:p>
        </p:txBody>
      </p:sp>
      <p:pic>
        <p:nvPicPr>
          <p:cNvPr id="54" name="Picture 2" descr="http://2.bp.blogspot.com/-l0rOJ40rq3Q/TixGWb1m7lI/AAAAAAAAAAY/rLWYJSBYh18/s320/team-meet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132" y="1567917"/>
            <a:ext cx="1344716" cy="100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/>
          <p:cNvSpPr/>
          <p:nvPr/>
        </p:nvSpPr>
        <p:spPr>
          <a:xfrm>
            <a:off x="5042231" y="4288001"/>
            <a:ext cx="3999443" cy="25382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0" name="TextBox 79"/>
          <p:cNvSpPr txBox="1"/>
          <p:nvPr/>
        </p:nvSpPr>
        <p:spPr>
          <a:xfrm>
            <a:off x="5097743" y="4273984"/>
            <a:ext cx="2200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b="1" dirty="0" smtClean="0">
                <a:solidFill>
                  <a:schemeClr val="tx2"/>
                </a:solidFill>
              </a:rPr>
              <a:t>D: Suivi et Evaluation</a:t>
            </a:r>
            <a:endParaRPr lang="en-ZA" b="1" dirty="0">
              <a:solidFill>
                <a:schemeClr val="tx2"/>
              </a:solidFill>
            </a:endParaRPr>
          </a:p>
        </p:txBody>
      </p:sp>
      <p:sp>
        <p:nvSpPr>
          <p:cNvPr id="81" name="8-Point Star 80"/>
          <p:cNvSpPr/>
          <p:nvPr/>
        </p:nvSpPr>
        <p:spPr>
          <a:xfrm>
            <a:off x="5076056" y="4653136"/>
            <a:ext cx="360040" cy="360040"/>
          </a:xfrm>
          <a:prstGeom prst="star8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/>
              <a:t>1</a:t>
            </a:r>
            <a:endParaRPr lang="en-ZA" sz="1400" b="1" dirty="0"/>
          </a:p>
        </p:txBody>
      </p:sp>
      <p:sp>
        <p:nvSpPr>
          <p:cNvPr id="82" name="Snip Single Corner Rectangle 81"/>
          <p:cNvSpPr/>
          <p:nvPr/>
        </p:nvSpPr>
        <p:spPr>
          <a:xfrm>
            <a:off x="5518842" y="4653136"/>
            <a:ext cx="1656184" cy="360040"/>
          </a:xfrm>
          <a:prstGeom prst="snip1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 smtClean="0"/>
              <a:t>Plannifier, Exécuter, </a:t>
            </a:r>
            <a:r>
              <a:rPr lang="en-ZA" sz="1100" dirty="0" err="1" smtClean="0"/>
              <a:t>Réviser</a:t>
            </a:r>
            <a:r>
              <a:rPr lang="en-ZA" sz="1100" dirty="0" smtClean="0"/>
              <a:t> [6.1]</a:t>
            </a:r>
            <a:endParaRPr lang="en-ZA" sz="1100" dirty="0"/>
          </a:p>
        </p:txBody>
      </p:sp>
      <p:sp>
        <p:nvSpPr>
          <p:cNvPr id="83" name="TextBox 82"/>
          <p:cNvSpPr txBox="1"/>
          <p:nvPr/>
        </p:nvSpPr>
        <p:spPr>
          <a:xfrm>
            <a:off x="5512874" y="5169386"/>
            <a:ext cx="3018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800" b="1" dirty="0" smtClean="0">
                <a:solidFill>
                  <a:schemeClr val="accent1"/>
                </a:solidFill>
              </a:rPr>
              <a:t>Outils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 smtClean="0">
                <a:solidFill>
                  <a:schemeClr val="accent1"/>
                </a:solidFill>
              </a:rPr>
              <a:t>  à </a:t>
            </a:r>
            <a:r>
              <a:rPr lang="en-ZA" sz="800" dirty="0" err="1" smtClean="0">
                <a:solidFill>
                  <a:schemeClr val="accent1"/>
                </a:solidFill>
              </a:rPr>
              <a:t>Outils</a:t>
            </a:r>
            <a:r>
              <a:rPr lang="en-ZA" sz="800" dirty="0" smtClean="0">
                <a:solidFill>
                  <a:schemeClr val="accent1"/>
                </a:solidFill>
              </a:rPr>
              <a:t> pour  la Facilitation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>
                <a:solidFill>
                  <a:schemeClr val="accent1"/>
                </a:solidFill>
              </a:rPr>
              <a:t> 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>
                <a:solidFill>
                  <a:schemeClr val="accent1"/>
                </a:solidFill>
              </a:rPr>
              <a:t>à </a:t>
            </a:r>
            <a:r>
              <a:rPr lang="en-ZA" sz="800" dirty="0" err="1">
                <a:solidFill>
                  <a:schemeClr val="accent1"/>
                </a:solidFill>
              </a:rPr>
              <a:t>O</a:t>
            </a:r>
            <a:r>
              <a:rPr lang="en-ZA" sz="800" dirty="0" err="1" smtClean="0">
                <a:solidFill>
                  <a:schemeClr val="accent1"/>
                </a:solidFill>
              </a:rPr>
              <a:t>utils</a:t>
            </a:r>
            <a:r>
              <a:rPr lang="en-ZA" sz="800" dirty="0" smtClean="0">
                <a:solidFill>
                  <a:schemeClr val="accent1"/>
                </a:solidFill>
              </a:rPr>
              <a:t> pour la </a:t>
            </a:r>
            <a:r>
              <a:rPr lang="en-ZA" sz="800" dirty="0" err="1" smtClean="0">
                <a:solidFill>
                  <a:schemeClr val="accent1"/>
                </a:solidFill>
              </a:rPr>
              <a:t>Plannification</a:t>
            </a:r>
            <a:r>
              <a:rPr lang="en-ZA" sz="800" dirty="0" smtClean="0">
                <a:solidFill>
                  <a:schemeClr val="accent1"/>
                </a:solidFill>
              </a:rPr>
              <a:t>, </a:t>
            </a:r>
            <a:r>
              <a:rPr lang="en-ZA" sz="800" dirty="0" err="1" smtClean="0">
                <a:solidFill>
                  <a:schemeClr val="accent1"/>
                </a:solidFill>
              </a:rPr>
              <a:t>l’Exécution</a:t>
            </a:r>
            <a:r>
              <a:rPr lang="en-ZA" sz="800" dirty="0" smtClean="0">
                <a:solidFill>
                  <a:schemeClr val="accent1"/>
                </a:solidFill>
              </a:rPr>
              <a:t>,  la Révision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en-ZA" sz="800" dirty="0" err="1" smtClean="0">
                <a:solidFill>
                  <a:schemeClr val="accent1"/>
                </a:solidFill>
              </a:rPr>
              <a:t>Trousse</a:t>
            </a:r>
            <a:r>
              <a:rPr lang="en-ZA" sz="800" dirty="0" smtClean="0">
                <a:solidFill>
                  <a:schemeClr val="accent1"/>
                </a:solidFill>
              </a:rPr>
              <a:t>  </a:t>
            </a:r>
            <a:r>
              <a:rPr lang="en-ZA" sz="800" dirty="0">
                <a:solidFill>
                  <a:schemeClr val="accent1"/>
                </a:solidFill>
              </a:rPr>
              <a:t>à</a:t>
            </a:r>
            <a:r>
              <a:rPr lang="en-ZA" sz="800" dirty="0" smtClean="0">
                <a:solidFill>
                  <a:schemeClr val="accent1"/>
                </a:solidFill>
              </a:rPr>
              <a:t> </a:t>
            </a:r>
            <a:r>
              <a:rPr lang="en-ZA" sz="800" dirty="0" err="1">
                <a:solidFill>
                  <a:schemeClr val="accent1"/>
                </a:solidFill>
              </a:rPr>
              <a:t>O</a:t>
            </a:r>
            <a:r>
              <a:rPr lang="en-ZA" sz="800" dirty="0" err="1" smtClean="0">
                <a:solidFill>
                  <a:schemeClr val="accent1"/>
                </a:solidFill>
              </a:rPr>
              <a:t>utils</a:t>
            </a:r>
            <a:r>
              <a:rPr lang="en-ZA" sz="800" dirty="0" smtClean="0">
                <a:solidFill>
                  <a:schemeClr val="accent1"/>
                </a:solidFill>
              </a:rPr>
              <a:t> pour le Projet</a:t>
            </a:r>
            <a:endParaRPr lang="en-ZA" sz="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5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3CB5C06BF6194C89F2D3F5F1881238" ma:contentTypeVersion="18" ma:contentTypeDescription="Create a new document." ma:contentTypeScope="" ma:versionID="33e29da73931506094391a27e638ee0d">
  <xsd:schema xmlns:xsd="http://www.w3.org/2001/XMLSchema" xmlns:xs="http://www.w3.org/2001/XMLSchema" xmlns:p="http://schemas.microsoft.com/office/2006/metadata/properties" xmlns:ns2="a2b25d10-0696-442f-b062-69763b3f6530" xmlns:ns3="27b05167-3847-40fd-bd8f-5eacf1e66075" targetNamespace="http://schemas.microsoft.com/office/2006/metadata/properties" ma:root="true" ma:fieldsID="6938ea87bfd5ad44d34b464afa65eda3" ns2:_="" ns3:_="">
    <xsd:import namespace="a2b25d10-0696-442f-b062-69763b3f6530"/>
    <xsd:import namespace="27b05167-3847-40fd-bd8f-5eacf1e660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b25d10-0696-442f-b062-69763b3f65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6426b32-af93-4cf6-9c75-c33eb9d961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b05167-3847-40fd-bd8f-5eacf1e6607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0d4038b-3a9c-471c-b046-d5a3568a919f}" ma:internalName="TaxCatchAll" ma:showField="CatchAllData" ma:web="27b05167-3847-40fd-bd8f-5eacf1e660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3F45B9-8C2B-4AE9-A46A-6E4DA76C20A0}"/>
</file>

<file path=customXml/itemProps2.xml><?xml version="1.0" encoding="utf-8"?>
<ds:datastoreItem xmlns:ds="http://schemas.openxmlformats.org/officeDocument/2006/customXml" ds:itemID="{CCD06C71-C05A-4D11-A57C-732EF80131C4}"/>
</file>

<file path=docProps/app.xml><?xml version="1.0" encoding="utf-8"?>
<Properties xmlns="http://schemas.openxmlformats.org/officeDocument/2006/extended-properties" xmlns:vt="http://schemas.openxmlformats.org/officeDocument/2006/docPropsVTypes">
  <TotalTime>5044</TotalTime>
  <Words>616</Words>
  <Application>Microsoft Office PowerPoint</Application>
  <PresentationFormat>On-screen Show (4:3)</PresentationFormat>
  <Paragraphs>140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Rakesh Beekum</dc:creator>
  <cp:lastModifiedBy>LEON KASEYA NDAYE</cp:lastModifiedBy>
  <cp:revision>150</cp:revision>
  <dcterms:created xsi:type="dcterms:W3CDTF">2014-04-08T08:13:51Z</dcterms:created>
  <dcterms:modified xsi:type="dcterms:W3CDTF">2014-10-12T16:40:00Z</dcterms:modified>
</cp:coreProperties>
</file>